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2"/>
  </p:sldMasterIdLst>
  <p:notesMasterIdLst>
    <p:notesMasterId r:id="rId12"/>
  </p:notesMasterIdLst>
  <p:handoutMasterIdLst>
    <p:handoutMasterId r:id="rId13"/>
  </p:handoutMasterIdLst>
  <p:sldIdLst>
    <p:sldId id="337" r:id="rId3"/>
    <p:sldId id="344" r:id="rId4"/>
    <p:sldId id="347" r:id="rId5"/>
    <p:sldId id="354" r:id="rId6"/>
    <p:sldId id="359" r:id="rId7"/>
    <p:sldId id="341" r:id="rId8"/>
    <p:sldId id="342" r:id="rId9"/>
    <p:sldId id="363" r:id="rId10"/>
    <p:sldId id="365" r:id="rId11"/>
  </p:sldIdLst>
  <p:sldSz cx="9144000" cy="6858000" type="screen4x3"/>
  <p:notesSz cx="6858000" cy="9947275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F1805F29-2BC3-4029-8284-9AA0B3501FBC}">
          <p14:sldIdLst>
            <p14:sldId id="337"/>
            <p14:sldId id="344"/>
            <p14:sldId id="347"/>
          </p14:sldIdLst>
        </p14:section>
        <p14:section name="Аналіз стану питання" id="{9E9ECBDD-656B-4261-BC9D-2EDDAE32AA6B}">
          <p14:sldIdLst>
            <p14:sldId id="354"/>
            <p14:sldId id="359"/>
          </p14:sldIdLst>
        </p14:section>
        <p14:section name="Конструкторсько технологічні рішення" id="{0E7C7188-28F0-48CC-9E07-510FDFAFCCD8}">
          <p14:sldIdLst>
            <p14:sldId id="341"/>
            <p14:sldId id="342"/>
            <p14:sldId id="363"/>
            <p14:sldId id="365"/>
          </p14:sldIdLst>
        </p14:section>
        <p14:section name="Сертифікація та забезпечення якості" id="{3F0E7085-359B-467A-8582-4300647CDF5C}">
          <p14:sldIdLst/>
        </p14:section>
        <p14:section name="Планово-економічні розрахунки" id="{5EA66D9C-7024-46DD-9A99-2950B7C595F0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9966"/>
    <a:srgbClr val="333333"/>
    <a:srgbClr val="4D4D4D"/>
    <a:srgbClr val="969696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82" autoAdjust="0"/>
    <p:restoredTop sz="96408" autoAdjust="0"/>
  </p:normalViewPr>
  <p:slideViewPr>
    <p:cSldViewPr>
      <p:cViewPr varScale="1">
        <p:scale>
          <a:sx n="106" d="100"/>
          <a:sy n="106" d="100"/>
        </p:scale>
        <p:origin x="1722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4" d="100"/>
          <a:sy n="64" d="100"/>
        </p:scale>
        <p:origin x="3115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B551596A-F3B9-45C3-AB6D-E22931BE6C4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4849456-ED2C-4E6B-B8BF-75D2758C12B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9735C2-DF91-4981-A86F-03701B0F6201}" type="datetimeFigureOut">
              <a:rPr lang="ru-RU" smtClean="0"/>
              <a:t>05.09.2026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D66431D-8D57-4AD6-BBA4-AF51B2C9FE2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E4CB8C6-7CE9-4E44-9F32-973107BAE64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4E92EB-7A80-4B27-A1D4-AFEF8CF7B5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09364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F60643-43E7-41CE-9649-B46A9E35387E}" type="datetimeFigureOut">
              <a:rPr lang="ru-RU" smtClean="0"/>
              <a:t>05.09.2026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90625" y="1243013"/>
            <a:ext cx="447675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87126"/>
            <a:ext cx="5486400" cy="391674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A576BA-ECBE-44F3-9C68-AAC93F4871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2341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02015" y="2239829"/>
            <a:ext cx="7772400" cy="1470025"/>
          </a:xfrm>
        </p:spPr>
        <p:txBody>
          <a:bodyPr>
            <a:normAutofit/>
          </a:bodyPr>
          <a:lstStyle>
            <a:lvl1pPr>
              <a:defRPr sz="3800" b="0" i="0" baseline="0"/>
            </a:lvl1pPr>
          </a:lstStyle>
          <a:p>
            <a:r>
              <a:rPr lang="ru-RU" dirty="0"/>
              <a:t>Образец заголовка</a:t>
            </a:r>
            <a:endParaRPr lang="es-ES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623184D-89A3-4E4E-9DA3-274FC3C1A1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16136" y="85065"/>
            <a:ext cx="916559" cy="1039679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F2DC2BA-1CD5-429B-8519-3012935DED7C}"/>
              </a:ext>
            </a:extLst>
          </p:cNvPr>
          <p:cNvSpPr/>
          <p:nvPr userDrawn="1"/>
        </p:nvSpPr>
        <p:spPr>
          <a:xfrm>
            <a:off x="539552" y="548680"/>
            <a:ext cx="74765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uk-UA" sz="2400" b="0" dirty="0">
                <a:solidFill>
                  <a:schemeClr val="tx1"/>
                </a:solidFill>
              </a:rPr>
              <a:t>Кафедра конструювання, технічної естетики і дизайну</a:t>
            </a:r>
            <a:endParaRPr lang="ru-RU" sz="2400" b="0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8B735F9-7FFB-4408-97C4-E0928D0680FE}"/>
              </a:ext>
            </a:extLst>
          </p:cNvPr>
          <p:cNvSpPr/>
          <p:nvPr userDrawn="1"/>
        </p:nvSpPr>
        <p:spPr>
          <a:xfrm>
            <a:off x="0" y="6098818"/>
            <a:ext cx="7884368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8580">
              <a:lnSpc>
                <a:spcPct val="125000"/>
              </a:lnSpc>
              <a:spcAft>
                <a:spcPts val="0"/>
              </a:spcAft>
            </a:pPr>
            <a:r>
              <a:rPr lang="uk-UA" dirty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anose="02020603050405020304" pitchFamily="18" charset="0"/>
              </a:rPr>
              <a:t>ОП </a:t>
            </a:r>
            <a:r>
              <a:rPr lang="uk-UA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«Промислова естетика і сертифікація виробничого обладнання»</a:t>
            </a:r>
          </a:p>
          <a:p>
            <a:pPr marR="68580">
              <a:lnSpc>
                <a:spcPct val="125000"/>
              </a:lnSpc>
              <a:spcAft>
                <a:spcPts val="0"/>
              </a:spcAft>
            </a:pPr>
            <a:r>
              <a:rPr lang="uk-UA" b="0" dirty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anose="02020603050405020304" pitchFamily="18" charset="0"/>
              </a:rPr>
              <a:t>спеціальність </a:t>
            </a:r>
            <a:r>
              <a:rPr lang="uk-UA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132 Матеріалознавство </a:t>
            </a:r>
            <a:endParaRPr lang="uk-UA" b="0" dirty="0">
              <a:solidFill>
                <a:schemeClr val="tx1">
                  <a:lumMod val="75000"/>
                  <a:lumOff val="25000"/>
                </a:schemeClr>
              </a:solidFill>
              <a:ea typeface="Times New Roman" panose="02020603050405020304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5DA5FE36-C93B-4E7E-8AA9-F2CC28C22E10}"/>
              </a:ext>
            </a:extLst>
          </p:cNvPr>
          <p:cNvSpPr/>
          <p:nvPr userDrawn="1"/>
        </p:nvSpPr>
        <p:spPr>
          <a:xfrm>
            <a:off x="1547665" y="161445"/>
            <a:ext cx="64684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uk-UA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Національний технічний університет «Дніпровська політехніка»</a:t>
            </a:r>
            <a:endParaRPr lang="ru-RU" sz="18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2263A694-D3CD-4D1D-8B3D-75280A4C4884}"/>
              </a:ext>
            </a:extLst>
          </p:cNvPr>
          <p:cNvSpPr txBox="1">
            <a:spLocks/>
          </p:cNvSpPr>
          <p:nvPr userDrawn="1"/>
        </p:nvSpPr>
        <p:spPr>
          <a:xfrm>
            <a:off x="5606459" y="4437112"/>
            <a:ext cx="3326236" cy="3693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endParaRPr lang="ru-RU" sz="18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5FCD5667-A85D-4753-A72D-A72DE27F4954}"/>
              </a:ext>
            </a:extLst>
          </p:cNvPr>
          <p:cNvSpPr/>
          <p:nvPr userDrawn="1"/>
        </p:nvSpPr>
        <p:spPr>
          <a:xfrm>
            <a:off x="3635896" y="1396311"/>
            <a:ext cx="53803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uk-UA" dirty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anose="02020603050405020304" pitchFamily="18" charset="0"/>
              </a:rPr>
              <a:t>кваліфікаційна робота на здобуття ступеню магістра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1 Título">
            <a:extLst>
              <a:ext uri="{FF2B5EF4-FFF2-40B4-BE49-F238E27FC236}">
                <a16:creationId xmlns:a16="http://schemas.microsoft.com/office/drawing/2014/main" id="{1A817C48-9B71-4FB5-AB1C-F0CC44ECE14E}"/>
              </a:ext>
            </a:extLst>
          </p:cNvPr>
          <p:cNvSpPr txBox="1">
            <a:spLocks/>
          </p:cNvSpPr>
          <p:nvPr userDrawn="1"/>
        </p:nvSpPr>
        <p:spPr>
          <a:xfrm>
            <a:off x="5148064" y="4806444"/>
            <a:ext cx="3784630" cy="6461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800" b="0" i="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es-ES" sz="2800" dirty="0"/>
          </a:p>
        </p:txBody>
      </p:sp>
      <p:sp>
        <p:nvSpPr>
          <p:cNvPr id="20" name="2 Marcador de texto">
            <a:extLst>
              <a:ext uri="{FF2B5EF4-FFF2-40B4-BE49-F238E27FC236}">
                <a16:creationId xmlns:a16="http://schemas.microsoft.com/office/drawing/2014/main" id="{D67A0E41-FD5C-4EBB-B070-2C2A29CE31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06459" y="4799662"/>
            <a:ext cx="3305475" cy="501546"/>
          </a:xfrm>
        </p:spPr>
        <p:txBody>
          <a:bodyPr anchor="b">
            <a:normAutofit/>
          </a:bodyPr>
          <a:lstStyle>
            <a:lvl1pPr marL="0" indent="0" algn="r">
              <a:buNone/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pic>
        <p:nvPicPr>
          <p:cNvPr id="21" name="Picture 7" descr="graf1">
            <a:extLst>
              <a:ext uri="{FF2B5EF4-FFF2-40B4-BE49-F238E27FC236}">
                <a16:creationId xmlns:a16="http://schemas.microsoft.com/office/drawing/2014/main" id="{780CBF3D-9573-4A86-936B-DF29ED4CAC0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9214"/>
          <a:stretch>
            <a:fillRect/>
          </a:stretch>
        </p:blipFill>
        <p:spPr bwMode="auto">
          <a:xfrm rot="10800000" flipH="1">
            <a:off x="-31382" y="3093"/>
            <a:ext cx="642942" cy="6896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83624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>
            <a:extLst>
              <a:ext uri="{FF2B5EF4-FFF2-40B4-BE49-F238E27FC236}">
                <a16:creationId xmlns:a16="http://schemas.microsoft.com/office/drawing/2014/main" id="{93D3E08A-A2E4-4549-84E5-0665B715B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13D22E6-6457-4A1A-BD6B-B0F67DCF7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458150C-F1EA-4FB7-8FF2-96C17449D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86DB2-610E-4113-9868-585D6E9D731F}" type="slidenum">
              <a:rPr lang="es-ES" smtClean="0"/>
              <a:pPr/>
              <a:t>‹#›</a:t>
            </a:fld>
            <a:endParaRPr lang="es-ES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F811CF1-F82C-4299-A705-2D923ECFAA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496" y="6042207"/>
            <a:ext cx="720080" cy="816807"/>
          </a:xfrm>
          <a:prstGeom prst="rect">
            <a:avLst/>
          </a:prstGeom>
        </p:spPr>
      </p:pic>
      <p:sp>
        <p:nvSpPr>
          <p:cNvPr id="8" name="3 Marcador de texto">
            <a:extLst>
              <a:ext uri="{FF2B5EF4-FFF2-40B4-BE49-F238E27FC236}">
                <a16:creationId xmlns:a16="http://schemas.microsoft.com/office/drawing/2014/main" id="{687D61DB-1CEE-4745-8FFC-65A22DE8BE4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435101"/>
            <a:ext cx="8147248" cy="1489844"/>
          </a:xfrm>
        </p:spPr>
        <p:txBody>
          <a:bodyPr>
            <a:normAutofit/>
          </a:bodyPr>
          <a:lstStyle>
            <a:lvl1pPr marL="0" indent="0">
              <a:buNone/>
              <a:defRPr sz="2800" b="1">
                <a:latin typeface="+mn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dirty="0"/>
              <a:t>Мета роботи</a:t>
            </a:r>
            <a:endParaRPr lang="ru-RU" dirty="0"/>
          </a:p>
        </p:txBody>
      </p:sp>
      <p:sp>
        <p:nvSpPr>
          <p:cNvPr id="9" name="3 Marcador de texto">
            <a:extLst>
              <a:ext uri="{FF2B5EF4-FFF2-40B4-BE49-F238E27FC236}">
                <a16:creationId xmlns:a16="http://schemas.microsoft.com/office/drawing/2014/main" id="{CE1A05A6-9B91-40A9-BF27-E513C89E2805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467544" y="3429000"/>
            <a:ext cx="8147248" cy="1561852"/>
          </a:xfrm>
        </p:spPr>
        <p:txBody>
          <a:bodyPr>
            <a:normAutofit/>
          </a:bodyPr>
          <a:lstStyle>
            <a:lvl1pPr marL="0" indent="0">
              <a:buNone/>
              <a:defRPr sz="2800" b="1" baseline="0">
                <a:latin typeface="+mn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dirty="0"/>
              <a:t>Об'єкт дослідження</a:t>
            </a:r>
            <a:endParaRPr lang="ru-RU" dirty="0"/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5EED0D05-73BE-4EE8-A567-2B761F67ED5C}"/>
              </a:ext>
            </a:extLst>
          </p:cNvPr>
          <p:cNvCxnSpPr>
            <a:cxnSpLocks/>
          </p:cNvCxnSpPr>
          <p:nvPr userDrawn="1"/>
        </p:nvCxnSpPr>
        <p:spPr>
          <a:xfrm flipH="1">
            <a:off x="395536" y="1556791"/>
            <a:ext cx="8384" cy="1296145"/>
          </a:xfrm>
          <a:prstGeom prst="line">
            <a:avLst/>
          </a:prstGeom>
          <a:ln w="34925"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FE1719E0-18B3-4031-8A4D-A2638DE7404D}"/>
              </a:ext>
            </a:extLst>
          </p:cNvPr>
          <p:cNvCxnSpPr>
            <a:cxnSpLocks/>
          </p:cNvCxnSpPr>
          <p:nvPr userDrawn="1"/>
        </p:nvCxnSpPr>
        <p:spPr>
          <a:xfrm>
            <a:off x="395536" y="3501008"/>
            <a:ext cx="8384" cy="1273820"/>
          </a:xfrm>
          <a:prstGeom prst="line">
            <a:avLst/>
          </a:prstGeom>
          <a:ln w="34925"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550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42740" y="1428736"/>
            <a:ext cx="8315498" cy="4789227"/>
          </a:xfrm>
        </p:spPr>
        <p:txBody>
          <a:bodyPr/>
          <a:lstStyle>
            <a:lvl1pPr algn="just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algn="just"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just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just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just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86DB2-610E-4113-9868-585D6E9D731F}" type="slidenum">
              <a:rPr lang="es-ES" smtClean="0"/>
              <a:pPr/>
              <a:t>‹#›</a:t>
            </a:fld>
            <a:endParaRPr lang="es-ES"/>
          </a:p>
        </p:txBody>
      </p:sp>
      <p:pic>
        <p:nvPicPr>
          <p:cNvPr id="7" name="Picture 7" descr="graf1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9214"/>
          <a:stretch>
            <a:fillRect/>
          </a:stretch>
        </p:blipFill>
        <p:spPr bwMode="auto">
          <a:xfrm rot="10800000" flipH="1">
            <a:off x="0" y="-85576"/>
            <a:ext cx="442739" cy="885508"/>
          </a:xfrm>
          <a:prstGeom prst="rect">
            <a:avLst/>
          </a:prstGeom>
          <a:noFill/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F4375D3-CF28-4A3E-BC35-474E20E5362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587" y="5913893"/>
            <a:ext cx="832305" cy="944107"/>
          </a:xfrm>
          <a:prstGeom prst="rect">
            <a:avLst/>
          </a:prstGeom>
        </p:spPr>
      </p:pic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5ACA2E7A-9FDC-4ED1-9897-9EA7A524BF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>
            <a:lvl1pPr algn="l">
              <a:defRPr sz="3200" b="1" baseline="0"/>
            </a:lvl1pPr>
          </a:lstStyle>
          <a:p>
            <a:r>
              <a:rPr lang="ru-RU" dirty="0" err="1"/>
              <a:t>Загальн</a:t>
            </a:r>
            <a:r>
              <a:rPr lang="uk-UA" dirty="0"/>
              <a:t>і висновки</a:t>
            </a:r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dirty="0"/>
              <a:t>Образец заголовка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86DB2-610E-4113-9868-585D6E9D731F}" type="slidenum">
              <a:rPr lang="es-ES" smtClean="0"/>
              <a:pPr/>
              <a:t>‹#›</a:t>
            </a:fld>
            <a:endParaRPr lang="es-ES"/>
          </a:p>
        </p:txBody>
      </p:sp>
      <p:pic>
        <p:nvPicPr>
          <p:cNvPr id="9" name="Picture 7" descr="graf1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9214"/>
          <a:stretch>
            <a:fillRect/>
          </a:stretch>
        </p:blipFill>
        <p:spPr bwMode="auto">
          <a:xfrm rot="10800000" flipH="1">
            <a:off x="-31382" y="3093"/>
            <a:ext cx="642942" cy="689602"/>
          </a:xfrm>
          <a:prstGeom prst="rect">
            <a:avLst/>
          </a:prstGeom>
          <a:noFill/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5A3851C-6F15-46CA-9BB7-32C8A8B6DD0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913893"/>
            <a:ext cx="832305" cy="94410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s-E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86DB2-610E-4113-9868-585D6E9D731F}" type="slidenum">
              <a:rPr lang="es-ES" smtClean="0"/>
              <a:pPr/>
              <a:t>‹#›</a:t>
            </a:fld>
            <a:endParaRPr lang="es-ES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6CFBC95-DBFF-4DA9-AB5F-FE116BE695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913893"/>
            <a:ext cx="832305" cy="944107"/>
          </a:xfrm>
          <a:prstGeom prst="rect">
            <a:avLst/>
          </a:prstGeom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5C409DB9-E06D-42A1-BE25-C04507956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>
            <a:lvl1pPr>
              <a:defRPr sz="3200" baseline="0"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1" name="Picture 7" descr="graf1">
            <a:extLst>
              <a:ext uri="{FF2B5EF4-FFF2-40B4-BE49-F238E27FC236}">
                <a16:creationId xmlns:a16="http://schemas.microsoft.com/office/drawing/2014/main" id="{D11DFCD1-189B-4548-805C-2C0B3CBC40C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9214"/>
          <a:stretch>
            <a:fillRect/>
          </a:stretch>
        </p:blipFill>
        <p:spPr bwMode="auto">
          <a:xfrm rot="10800000" flipH="1">
            <a:off x="-31382" y="3093"/>
            <a:ext cx="642942" cy="68960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 userDrawn="1"/>
        </p:nvSpPr>
        <p:spPr>
          <a:xfrm>
            <a:off x="0" y="6021288"/>
            <a:ext cx="2267744" cy="83671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s-ES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s-ES" dirty="0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86DB2-610E-4113-9868-585D6E9D731F}" type="slidenum">
              <a:rPr lang="es-ES" smtClean="0"/>
              <a:pPr/>
              <a:t>‹#›</a:t>
            </a:fld>
            <a:endParaRPr lang="es-ES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55FC8E4-5970-46E5-9A83-F13EEE56D2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053" y="5913893"/>
            <a:ext cx="832305" cy="944107"/>
          </a:xfrm>
          <a:prstGeom prst="rect">
            <a:avLst/>
          </a:prstGeom>
        </p:spPr>
      </p:pic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49BFF5D9-B35A-430E-A48E-D8343068D4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>
            <a:lvl1pPr>
              <a:defRPr sz="3600" baseline="0"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13" name="Picture 7" descr="graf1">
            <a:extLst>
              <a:ext uri="{FF2B5EF4-FFF2-40B4-BE49-F238E27FC236}">
                <a16:creationId xmlns:a16="http://schemas.microsoft.com/office/drawing/2014/main" id="{F56C92A2-06DE-44AE-BB49-70D351E3147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9214"/>
          <a:stretch>
            <a:fillRect/>
          </a:stretch>
        </p:blipFill>
        <p:spPr bwMode="auto">
          <a:xfrm rot="10800000" flipH="1">
            <a:off x="-31382" y="3093"/>
            <a:ext cx="642942" cy="6896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0012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61FE47-CFD6-4761-97A6-AAC1177584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1560" y="441871"/>
            <a:ext cx="8229600" cy="1143000"/>
          </a:xfrm>
        </p:spPr>
        <p:txBody>
          <a:bodyPr>
            <a:normAutofit/>
          </a:bodyPr>
          <a:lstStyle>
            <a:lvl1pPr algn="l">
              <a:defRPr sz="3200" b="1"/>
            </a:lvl1pPr>
          </a:lstStyle>
          <a:p>
            <a:r>
              <a:rPr lang="uk-UA" noProof="0" dirty="0"/>
              <a:t>Задачі дослідження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78B90E7-BAC1-4256-9419-447D6A1C0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035EEB3-0CF9-4A98-8DE8-D1B987ACE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49FFDEA-F686-4C28-AC10-1488E5FD1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86DB2-610E-4113-9868-585D6E9D731F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5A6F0B08-CBA3-4596-A3CD-4CE4A6E8A55C}"/>
              </a:ext>
            </a:extLst>
          </p:cNvPr>
          <p:cNvSpPr txBox="1">
            <a:spLocks/>
          </p:cNvSpPr>
          <p:nvPr userDrawn="1"/>
        </p:nvSpPr>
        <p:spPr>
          <a:xfrm>
            <a:off x="611560" y="1935435"/>
            <a:ext cx="807524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l">
              <a:buFont typeface="Arial" panose="020B0604020202020204" pitchFamily="34" charset="0"/>
              <a:buNone/>
            </a:pPr>
            <a:endParaRPr lang="ru-RU" sz="2800" dirty="0"/>
          </a:p>
        </p:txBody>
      </p:sp>
      <p:pic>
        <p:nvPicPr>
          <p:cNvPr id="7" name="Picture 7" descr="graf1">
            <a:extLst>
              <a:ext uri="{FF2B5EF4-FFF2-40B4-BE49-F238E27FC236}">
                <a16:creationId xmlns:a16="http://schemas.microsoft.com/office/drawing/2014/main" id="{4E4EF0DF-1086-4023-9981-B7C1CE09E05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9214"/>
          <a:stretch>
            <a:fillRect/>
          </a:stretch>
        </p:blipFill>
        <p:spPr bwMode="auto">
          <a:xfrm rot="10800000" flipH="1">
            <a:off x="-31382" y="3093"/>
            <a:ext cx="642942" cy="689602"/>
          </a:xfrm>
          <a:prstGeom prst="rect">
            <a:avLst/>
          </a:prstGeom>
          <a:noFill/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A72CCCFA-BB42-4BEB-9B41-B3A1EF64DF9F}"/>
              </a:ext>
            </a:extLst>
          </p:cNvPr>
          <p:cNvSpPr txBox="1">
            <a:spLocks/>
          </p:cNvSpPr>
          <p:nvPr userDrawn="1"/>
        </p:nvSpPr>
        <p:spPr>
          <a:xfrm>
            <a:off x="611560" y="1584871"/>
            <a:ext cx="837361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buFont typeface="Arial" panose="020B0604020202020204" pitchFamily="34" charset="0"/>
              <a:buChar char="•"/>
            </a:pPr>
            <a:endParaRPr lang="ru-RU" sz="2800" dirty="0"/>
          </a:p>
        </p:txBody>
      </p:sp>
      <p:sp>
        <p:nvSpPr>
          <p:cNvPr id="9" name="3 Marcador de texto">
            <a:extLst>
              <a:ext uri="{FF2B5EF4-FFF2-40B4-BE49-F238E27FC236}">
                <a16:creationId xmlns:a16="http://schemas.microsoft.com/office/drawing/2014/main" id="{3D61A856-2A80-4B4B-9BBE-5BB2D777DF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1560" y="1584871"/>
            <a:ext cx="8229600" cy="454129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A6380B0-3E22-4D3A-AF58-0E9137BBDB6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913893"/>
            <a:ext cx="832305" cy="944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076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86DB2-610E-4113-9868-585D6E9D731F}" type="slidenum">
              <a:rPr lang="es-ES" smtClean="0"/>
              <a:pPr/>
              <a:t>‹#›</a:t>
            </a:fld>
            <a:endParaRPr lang="es-ES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3F323A3-0E14-45CA-BB1A-2903C61A00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913893"/>
            <a:ext cx="832305" cy="944107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7B42AC9D-69EB-45DB-A7A6-8BE0C733C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>
            <a:lvl1pPr>
              <a:defRPr sz="3600" baseline="0"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8" name="Picture 7" descr="graf1">
            <a:extLst>
              <a:ext uri="{FF2B5EF4-FFF2-40B4-BE49-F238E27FC236}">
                <a16:creationId xmlns:a16="http://schemas.microsoft.com/office/drawing/2014/main" id="{CA5CD384-D3C5-4FF0-9640-6EDC6B5331A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9214"/>
          <a:stretch>
            <a:fillRect/>
          </a:stretch>
        </p:blipFill>
        <p:spPr bwMode="auto">
          <a:xfrm rot="10800000" flipH="1">
            <a:off x="-31382" y="3093"/>
            <a:ext cx="642942" cy="68960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86DB2-610E-4113-9868-585D6E9D731F}" type="slidenum">
              <a:rPr lang="es-ES" smtClean="0"/>
              <a:pPr/>
              <a:t>‹#›</a:t>
            </a:fld>
            <a:endParaRPr lang="es-ES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2E98D83-01FD-42B3-9F3E-820C4248ECD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913893"/>
            <a:ext cx="832305" cy="944107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D386CE1-3BA2-461A-B5F8-D615948E1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>
            <a:lvl1pPr>
              <a:defRPr sz="3600" baseline="0"/>
            </a:lvl1pPr>
          </a:lstStyle>
          <a:p>
            <a:r>
              <a:rPr lang="ru-RU" dirty="0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normAutofit/>
          </a:bodyPr>
          <a:lstStyle>
            <a:lvl1pPr algn="l">
              <a:defRPr sz="2800" b="1"/>
            </a:lvl1pPr>
          </a:lstStyle>
          <a:p>
            <a:r>
              <a:rPr lang="ru-RU" dirty="0"/>
              <a:t>Образец заголовка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86DB2-610E-4113-9868-585D6E9D731F}" type="slidenum">
              <a:rPr lang="es-ES" smtClean="0"/>
              <a:pPr/>
              <a:t>‹#›</a:t>
            </a:fld>
            <a:endParaRPr lang="es-ES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2BF55D8-A07D-492A-96EC-19A6B37DF4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9" y="5895292"/>
            <a:ext cx="832305" cy="944107"/>
          </a:xfrm>
          <a:prstGeom prst="rect">
            <a:avLst/>
          </a:prstGeom>
        </p:spPr>
      </p:pic>
      <p:pic>
        <p:nvPicPr>
          <p:cNvPr id="9" name="Picture 7" descr="graf1">
            <a:extLst>
              <a:ext uri="{FF2B5EF4-FFF2-40B4-BE49-F238E27FC236}">
                <a16:creationId xmlns:a16="http://schemas.microsoft.com/office/drawing/2014/main" id="{93AD3158-3F37-449A-A4E1-4088575B414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9214"/>
          <a:stretch>
            <a:fillRect/>
          </a:stretch>
        </p:blipFill>
        <p:spPr bwMode="auto">
          <a:xfrm rot="10800000" flipH="1">
            <a:off x="-31382" y="3093"/>
            <a:ext cx="642942" cy="68960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>
            <a:normAutofit/>
          </a:bodyPr>
          <a:lstStyle>
            <a:lvl1pPr algn="l">
              <a:defRPr sz="2200" b="1" baseline="0"/>
            </a:lvl1pPr>
          </a:lstStyle>
          <a:p>
            <a:r>
              <a:rPr lang="ru-RU" dirty="0"/>
              <a:t>Образец заголовка</a:t>
            </a:r>
            <a:endParaRPr lang="es-ES" dirty="0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86DB2-610E-4113-9868-585D6E9D731F}" type="slidenum">
              <a:rPr lang="es-ES" smtClean="0"/>
              <a:pPr/>
              <a:t>‹#›</a:t>
            </a:fld>
            <a:endParaRPr lang="es-ES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86EFFED-DA79-45E1-92CF-27A8A3A30C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884944"/>
            <a:ext cx="832305" cy="944107"/>
          </a:xfrm>
          <a:prstGeom prst="rect">
            <a:avLst/>
          </a:prstGeom>
        </p:spPr>
      </p:pic>
      <p:pic>
        <p:nvPicPr>
          <p:cNvPr id="9" name="Picture 7" descr="graf1">
            <a:extLst>
              <a:ext uri="{FF2B5EF4-FFF2-40B4-BE49-F238E27FC236}">
                <a16:creationId xmlns:a16="http://schemas.microsoft.com/office/drawing/2014/main" id="{D1C50C83-DDB0-4263-BA5F-9D2AE47E528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9214"/>
          <a:stretch>
            <a:fillRect/>
          </a:stretch>
        </p:blipFill>
        <p:spPr bwMode="auto">
          <a:xfrm rot="10800000" flipH="1">
            <a:off x="-31382" y="3093"/>
            <a:ext cx="642942" cy="68960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s-E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86DB2-610E-4113-9868-585D6E9D731F}" type="slidenum">
              <a:rPr lang="es-ES" smtClean="0"/>
              <a:pPr/>
              <a:t>‹#›</a:t>
            </a:fld>
            <a:endParaRPr lang="es-ES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CBC3F03-66F7-4C6B-B3A1-3D2CB8FB43D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4271" y="5884296"/>
            <a:ext cx="832305" cy="944107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30072636-1F29-46ED-8EE8-F561940FE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>
            <a:lvl1pPr>
              <a:defRPr sz="3600" baseline="0"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9" name="Picture 7" descr="graf1">
            <a:extLst>
              <a:ext uri="{FF2B5EF4-FFF2-40B4-BE49-F238E27FC236}">
                <a16:creationId xmlns:a16="http://schemas.microsoft.com/office/drawing/2014/main" id="{33A4955F-841B-40F7-AC99-A10ABC03134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9214"/>
          <a:stretch>
            <a:fillRect/>
          </a:stretch>
        </p:blipFill>
        <p:spPr bwMode="auto">
          <a:xfrm rot="10800000" flipH="1">
            <a:off x="-31382" y="3093"/>
            <a:ext cx="642942" cy="68960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>
            <a:normAutofit/>
          </a:bodyPr>
          <a:lstStyle>
            <a:lvl1pPr>
              <a:defRPr sz="3600" baseline="0"/>
            </a:lvl1pPr>
          </a:lstStyle>
          <a:p>
            <a:r>
              <a:rPr lang="ru-RU" dirty="0"/>
              <a:t>Образец заголовка</a:t>
            </a:r>
            <a:endParaRPr lang="es-ES" dirty="0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86DB2-610E-4113-9868-585D6E9D731F}" type="slidenum">
              <a:rPr lang="es-ES" smtClean="0"/>
              <a:pPr/>
              <a:t>‹#›</a:t>
            </a:fld>
            <a:endParaRPr lang="es-ES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908AA9D-A1AD-4405-9AF3-648CF18DE1D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949279"/>
            <a:ext cx="832305" cy="944107"/>
          </a:xfrm>
          <a:prstGeom prst="rect">
            <a:avLst/>
          </a:prstGeom>
        </p:spPr>
      </p:pic>
      <p:pic>
        <p:nvPicPr>
          <p:cNvPr id="8" name="Picture 7" descr="graf1">
            <a:extLst>
              <a:ext uri="{FF2B5EF4-FFF2-40B4-BE49-F238E27FC236}">
                <a16:creationId xmlns:a16="http://schemas.microsoft.com/office/drawing/2014/main" id="{ADF419BC-592A-49ED-AF90-93C3F743567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9214"/>
          <a:stretch>
            <a:fillRect/>
          </a:stretch>
        </p:blipFill>
        <p:spPr bwMode="auto">
          <a:xfrm rot="10800000" flipH="1">
            <a:off x="-31382" y="3093"/>
            <a:ext cx="642942" cy="68960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30188" y="148478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586DB2-610E-4113-9868-585D6E9D731F}" type="slidenum">
              <a:rPr lang="es-ES" smtClean="0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2" r:id="rId2"/>
    <p:sldLayoutId id="2147483650" r:id="rId3"/>
    <p:sldLayoutId id="2147483651" r:id="rId4"/>
    <p:sldLayoutId id="2147483652" r:id="rId5"/>
    <p:sldLayoutId id="2147483660" r:id="rId6"/>
    <p:sldLayoutId id="2147483664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6.jpeg"/><Relationship Id="rId7" Type="http://schemas.openxmlformats.org/officeDocument/2006/relationships/image" Target="../media/image10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jpg"/><Relationship Id="rId5" Type="http://schemas.openxmlformats.org/officeDocument/2006/relationships/image" Target="../media/image8.jpeg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22B200-8A7D-4A72-A430-988E67B269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988840"/>
            <a:ext cx="7772400" cy="2376264"/>
          </a:xfrm>
        </p:spPr>
        <p:txBody>
          <a:bodyPr>
            <a:normAutofit fontScale="90000"/>
          </a:bodyPr>
          <a:lstStyle/>
          <a:p>
            <a:r>
              <a:rPr lang="uk-UA" dirty="0"/>
              <a:t>Аналіз конструкції колінчастого валу дизельного двигуна вантажного автомобіля в </a:t>
            </a:r>
            <a:r>
              <a:rPr lang="uk-UA" sz="4000" dirty="0"/>
              <a:t>програмі </a:t>
            </a:r>
            <a:r>
              <a:rPr lang="uk-UA" sz="4000" dirty="0" err="1"/>
              <a:t>Autodesk</a:t>
            </a:r>
            <a:r>
              <a:rPr lang="uk-UA" sz="4000" dirty="0"/>
              <a:t> </a:t>
            </a:r>
            <a:r>
              <a:rPr lang="uk-UA" sz="4000" dirty="0" err="1"/>
              <a:t>Inventor</a:t>
            </a:r>
            <a:r>
              <a:rPr lang="uk-UA" sz="4000" dirty="0"/>
              <a:t> Professional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BEEEB76-A24D-45E0-A45B-788AACDCD9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39752" y="4799662"/>
            <a:ext cx="6572183" cy="501546"/>
          </a:xfrm>
        </p:spPr>
        <p:txBody>
          <a:bodyPr>
            <a:noAutofit/>
          </a:bodyPr>
          <a:lstStyle/>
          <a:p>
            <a:r>
              <a:rPr lang="uk-UA" dirty="0" err="1"/>
              <a:t>Тилик</a:t>
            </a:r>
            <a:r>
              <a:rPr lang="uk-UA" dirty="0"/>
              <a:t> І.</a:t>
            </a:r>
            <a:endParaRPr lang="ru-RU" dirty="0"/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1FC2FD1B-19D8-4288-ACED-745AA01933A8}"/>
              </a:ext>
            </a:extLst>
          </p:cNvPr>
          <p:cNvSpPr txBox="1">
            <a:spLocks/>
          </p:cNvSpPr>
          <p:nvPr/>
        </p:nvSpPr>
        <p:spPr>
          <a:xfrm>
            <a:off x="4427983" y="4365104"/>
            <a:ext cx="4392489" cy="50154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000" dirty="0"/>
              <a:t>студент групи АТм-25-1</a:t>
            </a:r>
            <a:endParaRPr lang="ru-RU" sz="2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FDEFD69-A35E-9A9B-EC9C-8B047B0E74CB}"/>
              </a:ext>
            </a:extLst>
          </p:cNvPr>
          <p:cNvSpPr txBox="1"/>
          <p:nvPr/>
        </p:nvSpPr>
        <p:spPr>
          <a:xfrm>
            <a:off x="2459848" y="1268760"/>
            <a:ext cx="6572183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uk-UA" sz="2400" dirty="0"/>
              <a:t>Кафедра автомобільного транспорту</a:t>
            </a:r>
            <a:endParaRPr lang="en-US" sz="24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F0E64B4-F278-5F58-05F9-6D62FB0D18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8344" y="1228878"/>
            <a:ext cx="1475656" cy="53544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31931C8-4F2A-0583-5B78-DDD6ED22CFE2}"/>
              </a:ext>
            </a:extLst>
          </p:cNvPr>
          <p:cNvSpPr txBox="1"/>
          <p:nvPr/>
        </p:nvSpPr>
        <p:spPr>
          <a:xfrm>
            <a:off x="0" y="6208625"/>
            <a:ext cx="7308304" cy="646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uk-UA" dirty="0"/>
              <a:t>ОПП «Інжиніринг автомобільного транспорту»</a:t>
            </a:r>
          </a:p>
          <a:p>
            <a:r>
              <a:rPr lang="uk-UA" dirty="0"/>
              <a:t>Спеціальність </a:t>
            </a:r>
            <a:r>
              <a:rPr lang="en-US" dirty="0"/>
              <a:t>J8</a:t>
            </a:r>
            <a:r>
              <a:rPr lang="uk-UA" dirty="0"/>
              <a:t> Автомобільний транспорт</a:t>
            </a:r>
            <a:endParaRPr lang="en-US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51BA9F93-6EA8-1159-6AB9-4AF5FCB13DFB}"/>
              </a:ext>
            </a:extLst>
          </p:cNvPr>
          <p:cNvSpPr txBox="1">
            <a:spLocks/>
          </p:cNvSpPr>
          <p:nvPr/>
        </p:nvSpPr>
        <p:spPr>
          <a:xfrm>
            <a:off x="2248289" y="5523294"/>
            <a:ext cx="6572183" cy="50154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dirty="0"/>
              <a:t>доцент, </a:t>
            </a:r>
            <a:r>
              <a:rPr lang="uk-UA" dirty="0" err="1"/>
              <a:t>к.т.н</a:t>
            </a:r>
            <a:r>
              <a:rPr lang="uk-UA" dirty="0"/>
              <a:t>. </a:t>
            </a:r>
            <a:r>
              <a:rPr lang="uk-UA" dirty="0" err="1"/>
              <a:t>Зіборов</a:t>
            </a:r>
            <a:r>
              <a:rPr lang="uk-UA" dirty="0"/>
              <a:t> К.А.</a:t>
            </a:r>
            <a:endParaRPr lang="ru-RU" dirty="0"/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B0D0B61D-4A06-82C8-FBF9-2A1E00217EAA}"/>
              </a:ext>
            </a:extLst>
          </p:cNvPr>
          <p:cNvSpPr txBox="1">
            <a:spLocks/>
          </p:cNvSpPr>
          <p:nvPr/>
        </p:nvSpPr>
        <p:spPr>
          <a:xfrm>
            <a:off x="4336520" y="5088736"/>
            <a:ext cx="4392489" cy="50154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000" dirty="0"/>
              <a:t>Керівник: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2820792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7DE4B519-D1FF-4563-A513-244308A7C02B}"/>
              </a:ext>
            </a:extLst>
          </p:cNvPr>
          <p:cNvCxnSpPr>
            <a:cxnSpLocks/>
          </p:cNvCxnSpPr>
          <p:nvPr/>
        </p:nvCxnSpPr>
        <p:spPr>
          <a:xfrm flipH="1">
            <a:off x="395536" y="3739356"/>
            <a:ext cx="8384" cy="1235299"/>
          </a:xfrm>
          <a:prstGeom prst="line">
            <a:avLst/>
          </a:prstGeom>
          <a:ln w="34925"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FAA729D6-B2B9-4DB0-86DF-69672E90C8E0}"/>
              </a:ext>
            </a:extLst>
          </p:cNvPr>
          <p:cNvCxnSpPr>
            <a:cxnSpLocks/>
          </p:cNvCxnSpPr>
          <p:nvPr/>
        </p:nvCxnSpPr>
        <p:spPr>
          <a:xfrm>
            <a:off x="373014" y="1468040"/>
            <a:ext cx="22522" cy="1600920"/>
          </a:xfrm>
          <a:prstGeom prst="line">
            <a:avLst/>
          </a:prstGeom>
          <a:ln w="34925"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Текст 1">
            <a:extLst>
              <a:ext uri="{FF2B5EF4-FFF2-40B4-BE49-F238E27FC236}">
                <a16:creationId xmlns:a16="http://schemas.microsoft.com/office/drawing/2014/main" id="{0A140DD3-99FB-426B-9EFA-E7857C7353F4}"/>
              </a:ext>
            </a:extLst>
          </p:cNvPr>
          <p:cNvSpPr txBox="1">
            <a:spLocks/>
          </p:cNvSpPr>
          <p:nvPr/>
        </p:nvSpPr>
        <p:spPr>
          <a:xfrm>
            <a:off x="587950" y="1526232"/>
            <a:ext cx="8254205" cy="1542728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uk-UA" sz="2800" b="1" dirty="0">
                <a:ea typeface="Times New Roman" panose="02020603050405020304" pitchFamily="18" charset="0"/>
              </a:rPr>
              <a:t>Мета дослідження </a:t>
            </a:r>
            <a:r>
              <a:rPr lang="uk-UA" sz="2800" dirty="0">
                <a:ea typeface="Times New Roman" panose="02020603050405020304" pitchFamily="18" charset="0"/>
              </a:rPr>
              <a:t>– </a:t>
            </a:r>
            <a:r>
              <a:rPr lang="uk-UA" sz="2800" dirty="0"/>
              <a:t>аналіз конструкції колінчастого валу, розрахувати параметри та побудувати комп’ютерну 3D модель у програмі </a:t>
            </a:r>
            <a:r>
              <a:rPr lang="uk-UA" sz="2800" dirty="0" err="1"/>
              <a:t>Autodesk</a:t>
            </a:r>
            <a:r>
              <a:rPr lang="uk-UA" sz="2800" dirty="0"/>
              <a:t> </a:t>
            </a:r>
            <a:r>
              <a:rPr lang="uk-UA" sz="2800" dirty="0" err="1"/>
              <a:t>Inventor</a:t>
            </a:r>
            <a:r>
              <a:rPr lang="uk-UA" sz="2800" dirty="0"/>
              <a:t> Professional.</a:t>
            </a:r>
            <a:endParaRPr lang="ru-RU" sz="2800" dirty="0"/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4E6B7A12-3F7D-4AEB-8886-99687133C91F}"/>
              </a:ext>
            </a:extLst>
          </p:cNvPr>
          <p:cNvSpPr txBox="1">
            <a:spLocks/>
          </p:cNvSpPr>
          <p:nvPr/>
        </p:nvSpPr>
        <p:spPr>
          <a:xfrm>
            <a:off x="587950" y="3876531"/>
            <a:ext cx="8147248" cy="96094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80000"/>
              </a:lnSpc>
              <a:buNone/>
            </a:pPr>
            <a:r>
              <a:rPr lang="uk-UA" sz="2800" b="1" dirty="0"/>
              <a:t>Об'єкт </a:t>
            </a:r>
            <a:r>
              <a:rPr lang="uk-UA" sz="2800" b="1" dirty="0">
                <a:ea typeface="Times New Roman" panose="02020603050405020304" pitchFamily="18" charset="0"/>
              </a:rPr>
              <a:t>дослідження</a:t>
            </a:r>
            <a:r>
              <a:rPr lang="uk-UA" sz="2800" b="1" dirty="0"/>
              <a:t> </a:t>
            </a:r>
            <a:r>
              <a:rPr lang="uk-UA" sz="2800" dirty="0"/>
              <a:t>– </a:t>
            </a:r>
            <a:r>
              <a:rPr lang="uk-UA" dirty="0"/>
              <a:t>колінчастий вал </a:t>
            </a:r>
            <a:r>
              <a:rPr lang="uk-UA" dirty="0" err="1"/>
              <a:t>КаМАЗ</a:t>
            </a:r>
            <a:r>
              <a:rPr lang="uk-UA" dirty="0"/>
              <a:t> 740.</a:t>
            </a:r>
            <a:endParaRPr lang="ru-RU" sz="28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86DB2-610E-4113-9868-585D6E9D731F}" type="slidenum">
              <a:rPr lang="es-ES" smtClean="0"/>
              <a:pPr/>
              <a:t>2</a:t>
            </a:fld>
            <a:endParaRPr lang="es-E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CB7691B-F4A4-1EA3-305F-5CC75A760C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0" y="12832"/>
            <a:ext cx="1475656" cy="535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510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8F5F1D-2220-460E-B6B5-ED7148BAE6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0"/>
            <a:ext cx="8229600" cy="764704"/>
          </a:xfrm>
        </p:spPr>
        <p:txBody>
          <a:bodyPr>
            <a:normAutofit/>
          </a:bodyPr>
          <a:lstStyle/>
          <a:p>
            <a:r>
              <a:rPr lang="uk-UA" dirty="0"/>
              <a:t>Задачі дослідження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A6BB3F2-38BF-4C07-A130-4461044605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1560" y="847020"/>
            <a:ext cx="8229600" cy="5663654"/>
          </a:xfrm>
        </p:spPr>
        <p:txBody>
          <a:bodyPr>
            <a:noAutofit/>
          </a:bodyPr>
          <a:lstStyle/>
          <a:p>
            <a:r>
              <a:rPr lang="uk-UA" sz="2700" dirty="0"/>
              <a:t>- аналіз і опис умов експлуатації, робочого процесу, режиму роботи і параметрів навантаження колінчастого валу;</a:t>
            </a:r>
            <a:endParaRPr lang="ru-RU" sz="2700" dirty="0"/>
          </a:p>
          <a:p>
            <a:r>
              <a:rPr lang="uk-UA" sz="2700" dirty="0"/>
              <a:t>- розрахунок основних параметрів колінчастого валу;</a:t>
            </a:r>
            <a:endParaRPr lang="ru-RU" sz="2700" dirty="0"/>
          </a:p>
          <a:p>
            <a:r>
              <a:rPr lang="uk-UA" sz="2700" dirty="0"/>
              <a:t>- розробка 3D моделі колінчастого валу;</a:t>
            </a:r>
            <a:endParaRPr lang="ru-RU" sz="2700" dirty="0"/>
          </a:p>
          <a:p>
            <a:r>
              <a:rPr lang="uk-UA" sz="2700" dirty="0"/>
              <a:t>- дослідження напружено-деформованого стану колінчастого валу і його конструктивних елементів.</a:t>
            </a:r>
            <a:endParaRPr lang="ru-RU" sz="27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86DB2-610E-4113-9868-585D6E9D731F}" type="slidenum">
              <a:rPr lang="es-ES" smtClean="0"/>
              <a:pPr/>
              <a:t>3</a:t>
            </a:fld>
            <a:endParaRPr lang="es-E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2337105-7F38-1DD3-24C0-8CEBBAFF7E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0" y="22911"/>
            <a:ext cx="1475656" cy="535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9626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3">
            <a:extLst>
              <a:ext uri="{FF2B5EF4-FFF2-40B4-BE49-F238E27FC236}">
                <a16:creationId xmlns:a16="http://schemas.microsoft.com/office/drawing/2014/main" id="{6436C29B-63A3-4D68-89A4-D135B114492E}"/>
              </a:ext>
            </a:extLst>
          </p:cNvPr>
          <p:cNvSpPr txBox="1">
            <a:spLocks/>
          </p:cNvSpPr>
          <p:nvPr/>
        </p:nvSpPr>
        <p:spPr>
          <a:xfrm>
            <a:off x="966428" y="369386"/>
            <a:ext cx="7211144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dirty="0"/>
              <a:t>Аналіз конструкції колінчастого валу</a:t>
            </a:r>
            <a:endParaRPr lang="ru-RU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86DB2-610E-4113-9868-585D6E9D731F}" type="slidenum">
              <a:rPr lang="es-ES" smtClean="0"/>
              <a:pPr/>
              <a:t>4</a:t>
            </a:fld>
            <a:endParaRPr lang="es-ES"/>
          </a:p>
        </p:txBody>
      </p:sp>
      <p:sp>
        <p:nvSpPr>
          <p:cNvPr id="3" name="Прямоугольник 2"/>
          <p:cNvSpPr/>
          <p:nvPr/>
        </p:nvSpPr>
        <p:spPr>
          <a:xfrm>
            <a:off x="813063" y="4492031"/>
            <a:ext cx="8003232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/>
              <a:t>Колінчастий вал з маховиком: </a:t>
            </a:r>
            <a:endParaRPr lang="ru-RU" sz="2400" dirty="0"/>
          </a:p>
          <a:p>
            <a:pPr algn="ctr"/>
            <a:r>
              <a:rPr lang="uk-UA" dirty="0"/>
              <a:t>1 – шатунна шийка, 2 – щока, 3 – корінна шийка, 4 – маховик, </a:t>
            </a:r>
            <a:endParaRPr lang="ru-RU" dirty="0"/>
          </a:p>
          <a:p>
            <a:pPr algn="ctr"/>
            <a:r>
              <a:rPr lang="uk-UA" dirty="0"/>
              <a:t>5 – зубчастий вінець, 6 – шарикопідшипник, 7 – упорне </a:t>
            </a:r>
            <a:r>
              <a:rPr lang="uk-UA" dirty="0" err="1"/>
              <a:t>напівкільце</a:t>
            </a:r>
            <a:r>
              <a:rPr lang="uk-UA" dirty="0"/>
              <a:t>, 8 – верхній вкладиш корінного підшипника, 9 – шестерня приводу масляного насоса, </a:t>
            </a:r>
          </a:p>
          <a:p>
            <a:pPr algn="ctr"/>
            <a:r>
              <a:rPr lang="uk-UA" dirty="0"/>
              <a:t>10 – шестерня приводу механізму газорозподілу та і</a:t>
            </a:r>
            <a:r>
              <a:rPr lang="uk-UA" u="sng" dirty="0"/>
              <a:t>нши</a:t>
            </a:r>
            <a:r>
              <a:rPr lang="uk-UA" dirty="0"/>
              <a:t>х механізмів двигуна, 11 – масло відбивач, 12 – шпонка, 13 – храповик, 14 – шків приводу вентилятора, 15 – пробка, 16 – порожнина в шатунній шийці, 17 – нижній вкладиш корінного підшипника</a:t>
            </a:r>
            <a:endParaRPr lang="uk-UA" sz="2000" dirty="0"/>
          </a:p>
        </p:txBody>
      </p:sp>
      <p:pic>
        <p:nvPicPr>
          <p:cNvPr id="8" name="Picutre 23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611560" y="980728"/>
            <a:ext cx="8183252" cy="33123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972BE0B-84B5-7661-06ED-6EAEE08578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3786" y="25766"/>
            <a:ext cx="1475656" cy="535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6888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86DB2-610E-4113-9868-585D6E9D731F}" type="slidenum">
              <a:rPr lang="es-ES" smtClean="0"/>
              <a:pPr/>
              <a:t>5</a:t>
            </a:fld>
            <a:endParaRPr lang="es-ES"/>
          </a:p>
        </p:txBody>
      </p:sp>
      <p:sp>
        <p:nvSpPr>
          <p:cNvPr id="6" name="Заголовок 3">
            <a:extLst>
              <a:ext uri="{FF2B5EF4-FFF2-40B4-BE49-F238E27FC236}">
                <a16:creationId xmlns:a16="http://schemas.microsoft.com/office/drawing/2014/main" id="{6436C29B-63A3-4D68-89A4-D135B114492E}"/>
              </a:ext>
            </a:extLst>
          </p:cNvPr>
          <p:cNvSpPr txBox="1">
            <a:spLocks/>
          </p:cNvSpPr>
          <p:nvPr/>
        </p:nvSpPr>
        <p:spPr>
          <a:xfrm>
            <a:off x="1187624" y="21479"/>
            <a:ext cx="7211144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dirty="0"/>
              <a:t>Дефекти колінчатого валу</a:t>
            </a:r>
            <a:endParaRPr lang="ru-RU" dirty="0"/>
          </a:p>
        </p:txBody>
      </p:sp>
      <p:pic>
        <p:nvPicPr>
          <p:cNvPr id="25" name="Рисунок 24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01" t="1871" r="60958" b="61132"/>
          <a:stretch/>
        </p:blipFill>
        <p:spPr bwMode="auto">
          <a:xfrm>
            <a:off x="998454" y="845602"/>
            <a:ext cx="1704390" cy="19442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6" name="Рисунок 2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884" y="836711"/>
            <a:ext cx="2592288" cy="1953106"/>
          </a:xfrm>
          <a:prstGeom prst="rect">
            <a:avLst/>
          </a:prstGeom>
        </p:spPr>
      </p:pic>
      <p:pic>
        <p:nvPicPr>
          <p:cNvPr id="27" name="Рисунок 26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65" r="8489"/>
          <a:stretch/>
        </p:blipFill>
        <p:spPr bwMode="auto">
          <a:xfrm>
            <a:off x="6012160" y="836712"/>
            <a:ext cx="2592288" cy="19531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8" name="Рисунок 27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0" t="4776" r="7520"/>
          <a:stretch/>
        </p:blipFill>
        <p:spPr bwMode="auto">
          <a:xfrm>
            <a:off x="899592" y="3293874"/>
            <a:ext cx="2508371" cy="188923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9" name="Рисунок 28"/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87"/>
          <a:stretch/>
        </p:blipFill>
        <p:spPr bwMode="auto">
          <a:xfrm>
            <a:off x="3613349" y="3298785"/>
            <a:ext cx="2231866" cy="18843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0" name="Рисунок 29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3293874"/>
            <a:ext cx="2595340" cy="1889236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4365271" y="2808180"/>
            <a:ext cx="3642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>
                <a:latin typeface="Times New Roman" panose="02020603050405020304" pitchFamily="18" charset="0"/>
                <a:ea typeface="Calibri" panose="020F0502020204030204" pitchFamily="34" charset="0"/>
              </a:rPr>
              <a:t>а)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4486896" y="5139371"/>
            <a:ext cx="3786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б)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2590801" y="5596899"/>
            <a:ext cx="48916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/>
              <a:t>а - </a:t>
            </a:r>
            <a:r>
              <a:rPr lang="uk-UA" sz="2400" dirty="0" err="1"/>
              <a:t>задири</a:t>
            </a:r>
            <a:r>
              <a:rPr lang="uk-UA" sz="2400" dirty="0"/>
              <a:t>, б - тріщини</a:t>
            </a:r>
          </a:p>
          <a:p>
            <a:r>
              <a:rPr lang="uk-UA" sz="2400" dirty="0"/>
              <a:t>Дефекти колінчатого валу</a:t>
            </a:r>
            <a:endParaRPr lang="ru-RU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74972A-5894-7897-F4FB-0639D0D8A8E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63786" y="25766"/>
            <a:ext cx="1475656" cy="535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6480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3">
            <a:extLst>
              <a:ext uri="{FF2B5EF4-FFF2-40B4-BE49-F238E27FC236}">
                <a16:creationId xmlns:a16="http://schemas.microsoft.com/office/drawing/2014/main" id="{5DB06B49-5D9A-4628-8F62-20B0573AFB9E}"/>
              </a:ext>
            </a:extLst>
          </p:cNvPr>
          <p:cNvSpPr txBox="1">
            <a:spLocks/>
          </p:cNvSpPr>
          <p:nvPr/>
        </p:nvSpPr>
        <p:spPr>
          <a:xfrm>
            <a:off x="826726" y="345716"/>
            <a:ext cx="7211144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noProof="0" dirty="0"/>
              <a:t>Розрахунок основних параметрів колінчастого валу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86DB2-610E-4113-9868-585D6E9D731F}" type="slidenum">
              <a:rPr lang="es-ES" smtClean="0"/>
              <a:pPr/>
              <a:t>6</a:t>
            </a:fld>
            <a:endParaRPr lang="es-ES"/>
          </a:p>
        </p:txBody>
      </p:sp>
      <p:sp>
        <p:nvSpPr>
          <p:cNvPr id="13" name="Прямоугольник 12"/>
          <p:cNvSpPr/>
          <p:nvPr/>
        </p:nvSpPr>
        <p:spPr>
          <a:xfrm>
            <a:off x="802923" y="3813275"/>
            <a:ext cx="74772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dirty="0"/>
              <a:t>Розрахункова схема колінчастого валу V-подібного двигуна з шатунами.</a:t>
            </a:r>
            <a:endParaRPr lang="uk-UA" sz="2000" dirty="0">
              <a:ln w="0"/>
              <a:cs typeface="Times New Roman" panose="02020603050405020304" pitchFamily="18" charset="0"/>
            </a:endParaRPr>
          </a:p>
        </p:txBody>
      </p:sp>
      <p:pic>
        <p:nvPicPr>
          <p:cNvPr id="22" name="Рисунок 2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9207" y="1027367"/>
            <a:ext cx="5145585" cy="277836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1081754" y="6073739"/>
            <a:ext cx="56166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Сумарний запас міцності для шатунної шийки 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5978298" y="5829139"/>
                <a:ext cx="1808764" cy="78893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ru-RU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>
                              <a:latin typeface="Cambria Math" panose="02040503050406030204" pitchFamily="18" charset="0"/>
                            </a:rPr>
                            <m:t>З</m:t>
                          </m:r>
                        </m:e>
                        <m:sub>
                          <m:r>
                            <a:rPr lang="ru-RU" i="1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</m:t>
                          </m:r>
                        </m:sub>
                      </m:sSub>
                      <m:r>
                        <a:rPr lang="ru-RU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ru-RU" i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ru-RU" i="0">
                                  <a:latin typeface="Cambria Math" panose="02040503050406030204" pitchFamily="18" charset="0"/>
                                </a:rPr>
                                <m:t>З</m:t>
                              </m:r>
                            </m:e>
                            <m:sub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sub>
                            <m:sup/>
                          </m:sSubSup>
                          <m:r>
                            <a:rPr lang="ru-RU" i="0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ru-RU" i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ru-RU" i="0">
                                  <a:latin typeface="Cambria Math" panose="02040503050406030204" pitchFamily="18" charset="0"/>
                                </a:rPr>
                                <m:t>З</m:t>
                              </m:r>
                            </m:e>
                            <m:sub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sub>
                            <m:sup/>
                          </m:sSubSup>
                        </m:num>
                        <m:den>
                          <m:rad>
                            <m:radPr>
                              <m:degHide m:val="on"/>
                              <m:ctrlPr>
                                <a:rPr lang="ru-RU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bSup>
                                <m:sSubSupPr>
                                  <m:ctrlPr>
                                    <a:rPr lang="ru-RU" i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ru-RU" i="0">
                                      <a:latin typeface="Cambria Math" panose="02040503050406030204" pitchFamily="18" charset="0"/>
                                    </a:rPr>
                                    <m:t>З</m:t>
                                  </m:r>
                                </m:e>
                                <m:sub>
                                  <m:r>
                                    <a:rPr lang="ru-RU" i="1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sub>
                                <m:sup>
                                  <m:r>
                                    <a:rPr lang="ru-RU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ru-RU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ru-RU" i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ru-RU" i="0">
                                      <a:latin typeface="Cambria Math" panose="02040503050406030204" pitchFamily="18" charset="0"/>
                                    </a:rPr>
                                    <m:t>З</m:t>
                                  </m:r>
                                </m:e>
                                <m:sub>
                                  <m:r>
                                    <a:rPr lang="ru-RU" i="1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sub>
                                <m:sup>
                                  <m:r>
                                    <a:rPr lang="ru-RU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rad>
                        </m:den>
                      </m:f>
                      <m:r>
                        <a:rPr lang="ru-RU" i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8298" y="5829139"/>
                <a:ext cx="1808764" cy="78893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Прямоугольник 7"/>
              <p:cNvSpPr/>
              <p:nvPr/>
            </p:nvSpPr>
            <p:spPr>
              <a:xfrm>
                <a:off x="4931419" y="4268242"/>
                <a:ext cx="1766959" cy="6562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𝑚𝑖𝑛</m:t>
                          </m:r>
                        </m:sub>
                      </m:sSub>
                      <m:r>
                        <a:rPr lang="ru-RU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ru-RU" i="0">
                                  <a:latin typeface="Cambria Math" panose="02040503050406030204" pitchFamily="18" charset="0"/>
                                </a:rPr>
                                <m:t>кш </m:t>
                              </m:r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𝑚𝑖𝑛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ru-RU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ru-RU" i="0">
                                  <a:latin typeface="Cambria Math" panose="02040503050406030204" pitchFamily="18" charset="0"/>
                                </a:rPr>
                                <m:t>КШ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8" name="Прямоугольник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1419" y="4268242"/>
                <a:ext cx="1766959" cy="65620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Прямоугольник 9"/>
              <p:cNvSpPr/>
              <p:nvPr/>
            </p:nvSpPr>
            <p:spPr>
              <a:xfrm>
                <a:off x="6948264" y="4268242"/>
                <a:ext cx="1843903" cy="6562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𝑚𝑎𝑥</m:t>
                          </m:r>
                        </m:sub>
                      </m:sSub>
                      <m:r>
                        <a:rPr lang="ru-RU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ru-RU" i="0">
                                  <a:latin typeface="Cambria Math" panose="02040503050406030204" pitchFamily="18" charset="0"/>
                                </a:rPr>
                                <m:t>кш </m:t>
                              </m:r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𝑚𝑎𝑥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ru-RU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ru-RU" i="0">
                                  <a:latin typeface="Cambria Math" panose="02040503050406030204" pitchFamily="18" charset="0"/>
                                </a:rPr>
                                <m:t>КШ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0" name="Прямоугольник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8264" y="4268242"/>
                <a:ext cx="1843903" cy="65620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Прямоугольник 10"/>
          <p:cNvSpPr/>
          <p:nvPr/>
        </p:nvSpPr>
        <p:spPr>
          <a:xfrm>
            <a:off x="397457" y="4411678"/>
            <a:ext cx="45225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Мінімальні та максимальні дотичні напруги</a:t>
            </a:r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1098779" y="5118150"/>
            <a:ext cx="39604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Екстремальні значення напруги при вигині шатунної шийки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Прямоугольник 25"/>
              <p:cNvSpPr/>
              <p:nvPr/>
            </p:nvSpPr>
            <p:spPr>
              <a:xfrm>
                <a:off x="4951215" y="5041126"/>
                <a:ext cx="1761187" cy="66800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𝑚𝑎𝑥</m:t>
                          </m:r>
                        </m:sub>
                        <m:sup/>
                      </m:sSubSup>
                      <m:r>
                        <a:rPr lang="ru-RU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𝜑</m:t>
                              </m:r>
                              <m:r>
                                <a:rPr lang="ru-RU" i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𝑚𝑎𝑥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ru-RU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ru-RU" i="0">
                                  <a:latin typeface="Cambria Math" panose="02040503050406030204" pitchFamily="18" charset="0"/>
                                </a:rPr>
                                <m:t>шш </m:t>
                              </m:r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6" name="Прямоугольник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1215" y="5041126"/>
                <a:ext cx="1761187" cy="66800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Прямоугольник 26"/>
              <p:cNvSpPr/>
              <p:nvPr/>
            </p:nvSpPr>
            <p:spPr>
              <a:xfrm>
                <a:off x="6947417" y="5039721"/>
                <a:ext cx="1684243" cy="66800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ru-RU" i="1">
                              <a:latin typeface="Cambria Math" panose="02040503050406030204" pitchFamily="18" charset="0"/>
                            </a:rPr>
                            <m:t>𝑚𝑖𝑛</m:t>
                          </m:r>
                        </m:sub>
                        <m:sup/>
                      </m:sSubSup>
                      <m:r>
                        <a:rPr lang="ru-RU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ru-RU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𝜑</m:t>
                              </m:r>
                              <m:r>
                                <a:rPr lang="ru-RU" i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𝑚𝑖𝑛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ru-RU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ru-RU" i="0">
                                  <a:latin typeface="Cambria Math" panose="02040503050406030204" pitchFamily="18" charset="0"/>
                                </a:rPr>
                                <m:t>шш </m:t>
                              </m:r>
                              <m:r>
                                <a:rPr lang="ru-RU" i="1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7" name="Прямоугольник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7417" y="5039721"/>
                <a:ext cx="1684243" cy="66800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0EEF6D09-77CE-76EC-0AAB-63D72ED9464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63786" y="25766"/>
            <a:ext cx="1475656" cy="535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8629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86DB2-610E-4113-9868-585D6E9D731F}" type="slidenum">
              <a:rPr lang="es-ES" smtClean="0"/>
              <a:pPr/>
              <a:t>7</a:t>
            </a:fld>
            <a:endParaRPr lang="es-ES"/>
          </a:p>
        </p:txBody>
      </p:sp>
      <p:sp>
        <p:nvSpPr>
          <p:cNvPr id="12" name="Заголовок 3">
            <a:extLst>
              <a:ext uri="{FF2B5EF4-FFF2-40B4-BE49-F238E27FC236}">
                <a16:creationId xmlns:a16="http://schemas.microsoft.com/office/drawing/2014/main" id="{5DB06B49-5D9A-4628-8F62-20B0573AFB9E}"/>
              </a:ext>
            </a:extLst>
          </p:cNvPr>
          <p:cNvSpPr txBox="1">
            <a:spLocks/>
          </p:cNvSpPr>
          <p:nvPr/>
        </p:nvSpPr>
        <p:spPr>
          <a:xfrm>
            <a:off x="1005079" y="289486"/>
            <a:ext cx="7211144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3D-</a:t>
            </a:r>
            <a:r>
              <a:rPr lang="uk-UA" dirty="0"/>
              <a:t>модель колінчастого валу </a:t>
            </a:r>
            <a:endParaRPr lang="ru-RU" dirty="0"/>
          </a:p>
        </p:txBody>
      </p:sp>
      <p:pic>
        <p:nvPicPr>
          <p:cNvPr id="6" name="Рисунок 5"/>
          <p:cNvPicPr/>
          <p:nvPr/>
        </p:nvPicPr>
        <p:blipFill>
          <a:blip r:embed="rId2"/>
          <a:stretch>
            <a:fillRect/>
          </a:stretch>
        </p:blipFill>
        <p:spPr>
          <a:xfrm>
            <a:off x="855499" y="1059433"/>
            <a:ext cx="7433002" cy="473913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12214" y="6169580"/>
            <a:ext cx="72762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3D-модель колінчастого валу КамАЗ-740 в </a:t>
            </a:r>
            <a:r>
              <a:rPr lang="uk-UA" dirty="0" err="1"/>
              <a:t>Autodesk</a:t>
            </a:r>
            <a:r>
              <a:rPr lang="uk-UA" dirty="0"/>
              <a:t> </a:t>
            </a:r>
            <a:r>
              <a:rPr lang="uk-UA" dirty="0" err="1"/>
              <a:t>Inventor</a:t>
            </a:r>
            <a:r>
              <a:rPr lang="uk-UA" dirty="0"/>
              <a:t> Professional</a:t>
            </a:r>
            <a:endParaRPr lang="ru-RU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B75803-8DDA-FEEC-B5F5-22EE68742A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3786" y="25766"/>
            <a:ext cx="1475656" cy="535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671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86DB2-610E-4113-9868-585D6E9D731F}" type="slidenum">
              <a:rPr lang="es-ES" smtClean="0"/>
              <a:pPr/>
              <a:t>8</a:t>
            </a:fld>
            <a:endParaRPr lang="es-ES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736764" y="5085184"/>
            <a:ext cx="37236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/>
              <a:t>Коефіцієнт запасу міцності шатунної шийки колінчастого валу від зусилля на вигин</a:t>
            </a:r>
            <a:endParaRPr lang="ru-RU" sz="2000" dirty="0">
              <a:ln w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31609" y="5085184"/>
            <a:ext cx="32403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/>
              <a:t>Напруження шатунної шийки колінчастого валу від зусилля на вигин</a:t>
            </a:r>
            <a:endParaRPr lang="ru-RU" sz="2000" dirty="0">
              <a:ln w="0"/>
              <a:cs typeface="Times New Roman" panose="02020603050405020304" pitchFamily="18" charset="0"/>
            </a:endParaRPr>
          </a:p>
        </p:txBody>
      </p:sp>
      <p:sp>
        <p:nvSpPr>
          <p:cNvPr id="11" name="Заголовок 3">
            <a:extLst>
              <a:ext uri="{FF2B5EF4-FFF2-40B4-BE49-F238E27FC236}">
                <a16:creationId xmlns:a16="http://schemas.microsoft.com/office/drawing/2014/main" id="{5DB06B49-5D9A-4628-8F62-20B0573AFB9E}"/>
              </a:ext>
            </a:extLst>
          </p:cNvPr>
          <p:cNvSpPr txBox="1">
            <a:spLocks/>
          </p:cNvSpPr>
          <p:nvPr/>
        </p:nvSpPr>
        <p:spPr>
          <a:xfrm>
            <a:off x="966428" y="274963"/>
            <a:ext cx="7211144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dirty="0"/>
              <a:t>Результати дослідження</a:t>
            </a:r>
            <a:endParaRPr lang="ru-RU" dirty="0"/>
          </a:p>
        </p:txBody>
      </p:sp>
      <p:pic>
        <p:nvPicPr>
          <p:cNvPr id="3074" name="Picture 2" descr="image_2024-12-15_06-34-3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980728"/>
            <a:ext cx="3824477" cy="388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 descr="image_2024-12-15_06-35-2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5980" y="980728"/>
            <a:ext cx="3879256" cy="388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1E283F6-B2BF-F6CF-1490-A0C4B20E6B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3786" y="25766"/>
            <a:ext cx="1475656" cy="535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6080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86DB2-610E-4113-9868-585D6E9D731F}" type="slidenum">
              <a:rPr lang="es-ES" smtClean="0"/>
              <a:pPr/>
              <a:t>9</a:t>
            </a:fld>
            <a:endParaRPr lang="es-ES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911126" y="6176838"/>
            <a:ext cx="55045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/>
              <a:t>Коефіцієнт запасу міцності колінчастого валу від крутильних навантажень</a:t>
            </a:r>
            <a:endParaRPr lang="ru-RU" sz="2000" dirty="0">
              <a:ln w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36799" y="3165693"/>
            <a:ext cx="79127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/>
              <a:t>Напруження шатунної шийки колінчастого валу від крутильних навантажень</a:t>
            </a:r>
            <a:endParaRPr lang="ru-RU" sz="2000" dirty="0">
              <a:ln w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image_2024-12-15_06-11-31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28"/>
          <a:stretch/>
        </p:blipFill>
        <p:spPr bwMode="auto">
          <a:xfrm>
            <a:off x="1802370" y="3637594"/>
            <a:ext cx="5748338" cy="244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 descr="C:\Users\User\AppData\Local\Microsoft\Windows\INetCache\Content.Word\image_2024-12-15_06-11-52.pn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24"/>
          <a:stretch/>
        </p:blipFill>
        <p:spPr bwMode="auto">
          <a:xfrm>
            <a:off x="1788456" y="577972"/>
            <a:ext cx="5749925" cy="243533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6E543033-200A-881B-55E4-E187F26D0B64}"/>
              </a:ext>
            </a:extLst>
          </p:cNvPr>
          <p:cNvSpPr txBox="1">
            <a:spLocks/>
          </p:cNvSpPr>
          <p:nvPr/>
        </p:nvSpPr>
        <p:spPr>
          <a:xfrm>
            <a:off x="1187624" y="3373"/>
            <a:ext cx="7211144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dirty="0"/>
              <a:t>Результати дослідження</a:t>
            </a:r>
            <a:endParaRPr lang="ru-RU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4F13194-DF05-4167-294F-21E7E91964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3786" y="25766"/>
            <a:ext cx="1475656" cy="535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0822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Другая 1">
      <a:dk1>
        <a:srgbClr val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5FF195F0-4221-4767-8D2D-483D8926A04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6863</TotalTime>
  <Words>347</Words>
  <Application>Microsoft Office PowerPoint</Application>
  <PresentationFormat>On-screen Show (4:3)</PresentationFormat>
  <Paragraphs>51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Cambria Math</vt:lpstr>
      <vt:lpstr>Times New Roman</vt:lpstr>
      <vt:lpstr>Tema de Office</vt:lpstr>
      <vt:lpstr>Аналіз конструкції колінчастого валу дизельного двигуна вантажного автомобіля в програмі Autodesk Inventor Professional</vt:lpstr>
      <vt:lpstr>PowerPoint Presentation</vt:lpstr>
      <vt:lpstr>Задачі дослідження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Globalidad</dc:title>
  <dc:creator>TNK</dc:creator>
  <cp:keywords/>
  <cp:lastModifiedBy>Сакно Ольга Петрівна</cp:lastModifiedBy>
  <cp:revision>482</cp:revision>
  <cp:lastPrinted>2024-12-23T06:43:23Z</cp:lastPrinted>
  <dcterms:created xsi:type="dcterms:W3CDTF">2018-04-08T13:59:26Z</dcterms:created>
  <dcterms:modified xsi:type="dcterms:W3CDTF">2026-09-05T18:32:27Z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TC023897359991</vt:lpwstr>
  </property>
</Properties>
</file>