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8"/>
  </p:notesMasterIdLst>
  <p:handoutMasterIdLst>
    <p:handoutMasterId r:id="rId9"/>
  </p:handoutMasterIdLst>
  <p:sldIdLst>
    <p:sldId id="337" r:id="rId3"/>
    <p:sldId id="368" r:id="rId4"/>
    <p:sldId id="369" r:id="rId5"/>
    <p:sldId id="371" r:id="rId6"/>
    <p:sldId id="372" r:id="rId7"/>
  </p:sldIdLst>
  <p:sldSz cx="9144000" cy="6858000" type="screen4x3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1805F29-2BC3-4029-8284-9AA0B3501FBC}">
          <p14:sldIdLst>
            <p14:sldId id="337"/>
          </p14:sldIdLst>
        </p14:section>
        <p14:section name="Аналіз стану питання" id="{9E9ECBDD-656B-4261-BC9D-2EDDAE32AA6B}">
          <p14:sldIdLst>
            <p14:sldId id="368"/>
            <p14:sldId id="369"/>
            <p14:sldId id="371"/>
            <p14:sldId id="372"/>
          </p14:sldIdLst>
        </p14:section>
        <p14:section name="Конструкторсько технологічні рішення" id="{0E7C7188-28F0-48CC-9E07-510FDFAFCCD8}">
          <p14:sldIdLst/>
        </p14:section>
        <p14:section name="Сертифікація та забезпечення якості" id="{3F0E7085-359B-467A-8582-4300647CDF5C}">
          <p14:sldIdLst/>
        </p14:section>
        <p14:section name="Планово-економічні розрахунки" id="{5EA66D9C-7024-46DD-9A99-2950B7C595F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66"/>
    <a:srgbClr val="333333"/>
    <a:srgbClr val="4D4D4D"/>
    <a:srgbClr val="96969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82" autoAdjust="0"/>
    <p:restoredTop sz="96408" autoAdjust="0"/>
  </p:normalViewPr>
  <p:slideViewPr>
    <p:cSldViewPr>
      <p:cViewPr varScale="1">
        <p:scale>
          <a:sx n="106" d="100"/>
          <a:sy n="106" d="100"/>
        </p:scale>
        <p:origin x="172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3115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51596A-F3B9-45C3-AB6D-E22931BE6C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849456-ED2C-4E6B-B8BF-75D2758C12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735C2-DF91-4981-A86F-03701B0F6201}" type="datetimeFigureOut">
              <a:rPr lang="ru-RU" smtClean="0"/>
              <a:t>05.09.2026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66431D-8D57-4AD6-BBA4-AF51B2C9FE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4CB8C6-7CE9-4E44-9F32-973107BAE6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E92EB-7A80-4B27-A1D4-AFEF8CF7B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936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60643-43E7-41CE-9649-B46A9E35387E}" type="datetimeFigureOut">
              <a:rPr lang="ru-RU" smtClean="0"/>
              <a:t>05.09.2026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576BA-ECBE-44F3-9C68-AAC93F487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34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8D19A-1693-A9D8-1E6E-33D61A2A3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89FAA0-E7AC-655E-91A4-BB3465C49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2EA64A5-A495-1A5F-26DA-0EE9464A2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Металографічний аналіз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 пористості.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Вивчення структури наплавленого шару під мікроскопом.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Оцінка мікроструктури та виявлення можливих дефектів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109418-C7B9-FD4F-EA55-634B2FCB0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76BA-ECBE-44F3-9C68-AAC93F48716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894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0E009-2071-5CEE-7BDE-E0B98838C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A9415BE-BB59-34A8-08E0-689750279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171F4A7-CE86-133E-1815-AD27E9A0B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Металографічний аналіз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 пористості.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Вивчення структури наплавленого шару під мікроскопом.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Оцінка мікроструктури та виявлення можливих дефектів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57F27C-AFAB-C442-8D63-6BBA492D2C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76BA-ECBE-44F3-9C68-AAC93F48716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585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72FBE-A542-0012-69AF-52D526212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90CCEF5-62B1-36D6-428C-8F9DB78D9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4D68A61-F6DE-50D4-FBDF-00797B3AC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Металографічний аналіз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 пористості.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Вивчення структури наплавленого шару під мікроскопом.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Оцінка мікроструктури та виявлення можливих дефектів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DCA3D9-A255-45D7-5B4C-F7ADB2F047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76BA-ECBE-44F3-9C68-AAC93F48716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894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D0D11-220D-579D-D080-1985D9A89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16E0326-B5C1-C000-9350-7836A04E81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4C817C4-F255-4680-2A16-9C4897A5E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Металографічний аналіз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Контроль пористості.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Вивчення структури наплавленого шару під мікроскопом.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Оцінка мікроструктури та виявлення можливих дефектів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03B79C-3A7F-8EDF-57AD-82D443C0D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A576BA-ECBE-44F3-9C68-AAC93F48716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48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2015" y="2239829"/>
            <a:ext cx="7772400" cy="1470025"/>
          </a:xfrm>
        </p:spPr>
        <p:txBody>
          <a:bodyPr>
            <a:normAutofit/>
          </a:bodyPr>
          <a:lstStyle>
            <a:lvl1pPr>
              <a:defRPr sz="3800" b="0" i="0" baseline="0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23184D-89A3-4E4E-9DA3-274FC3C1A1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6136" y="85065"/>
            <a:ext cx="916559" cy="103967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2DC2BA-1CD5-429B-8519-3012935DED7C}"/>
              </a:ext>
            </a:extLst>
          </p:cNvPr>
          <p:cNvSpPr/>
          <p:nvPr userDrawn="1"/>
        </p:nvSpPr>
        <p:spPr>
          <a:xfrm>
            <a:off x="539552" y="548680"/>
            <a:ext cx="7476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400" b="0" dirty="0">
                <a:solidFill>
                  <a:schemeClr val="tx1"/>
                </a:solidFill>
              </a:rPr>
              <a:t>Кафедра конструювання, технічної естетики і дизайну</a:t>
            </a:r>
            <a:endParaRPr lang="ru-RU" sz="2400" b="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8B735F9-7FFB-4408-97C4-E0928D0680FE}"/>
              </a:ext>
            </a:extLst>
          </p:cNvPr>
          <p:cNvSpPr/>
          <p:nvPr userDrawn="1"/>
        </p:nvSpPr>
        <p:spPr>
          <a:xfrm>
            <a:off x="0" y="6098818"/>
            <a:ext cx="7884368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">
              <a:lnSpc>
                <a:spcPct val="125000"/>
              </a:lnSpc>
              <a:spcAft>
                <a:spcPts val="0"/>
              </a:spcAft>
            </a:pP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ОП </a:t>
            </a:r>
            <a:r>
              <a:rPr lang="uk-UA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«Промислова естетика і сертифікація виробничого обладнання»</a:t>
            </a:r>
          </a:p>
          <a:p>
            <a:pPr marR="68580">
              <a:lnSpc>
                <a:spcPct val="125000"/>
              </a:lnSpc>
              <a:spcAft>
                <a:spcPts val="0"/>
              </a:spcAft>
            </a:pPr>
            <a:r>
              <a:rPr lang="uk-UA" b="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спеціальність </a:t>
            </a:r>
            <a:r>
              <a:rPr lang="uk-UA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132 Матеріалознавство </a:t>
            </a:r>
            <a:endParaRPr lang="uk-UA" b="0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DA5FE36-C93B-4E7E-8AA9-F2CC28C22E10}"/>
              </a:ext>
            </a:extLst>
          </p:cNvPr>
          <p:cNvSpPr/>
          <p:nvPr userDrawn="1"/>
        </p:nvSpPr>
        <p:spPr>
          <a:xfrm>
            <a:off x="1547665" y="161445"/>
            <a:ext cx="646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Національний технічний університет «Дніпровська політехніка»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2263A694-D3CD-4D1D-8B3D-75280A4C4884}"/>
              </a:ext>
            </a:extLst>
          </p:cNvPr>
          <p:cNvSpPr txBox="1">
            <a:spLocks/>
          </p:cNvSpPr>
          <p:nvPr userDrawn="1"/>
        </p:nvSpPr>
        <p:spPr>
          <a:xfrm>
            <a:off x="5606459" y="4437112"/>
            <a:ext cx="3326236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FCD5667-A85D-4753-A72D-A72DE27F4954}"/>
              </a:ext>
            </a:extLst>
          </p:cNvPr>
          <p:cNvSpPr/>
          <p:nvPr userDrawn="1"/>
        </p:nvSpPr>
        <p:spPr>
          <a:xfrm>
            <a:off x="3635896" y="1396311"/>
            <a:ext cx="53803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кваліфікаційна робота на здобуття ступеню магістра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1 Título">
            <a:extLst>
              <a:ext uri="{FF2B5EF4-FFF2-40B4-BE49-F238E27FC236}">
                <a16:creationId xmlns:a16="http://schemas.microsoft.com/office/drawing/2014/main" id="{1A817C48-9B71-4FB5-AB1C-F0CC44ECE14E}"/>
              </a:ext>
            </a:extLst>
          </p:cNvPr>
          <p:cNvSpPr txBox="1">
            <a:spLocks/>
          </p:cNvSpPr>
          <p:nvPr userDrawn="1"/>
        </p:nvSpPr>
        <p:spPr>
          <a:xfrm>
            <a:off x="5148064" y="4806444"/>
            <a:ext cx="3784630" cy="646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s-ES" sz="2800" dirty="0"/>
          </a:p>
        </p:txBody>
      </p:sp>
      <p:sp>
        <p:nvSpPr>
          <p:cNvPr id="20" name="2 Marcador de texto">
            <a:extLst>
              <a:ext uri="{FF2B5EF4-FFF2-40B4-BE49-F238E27FC236}">
                <a16:creationId xmlns:a16="http://schemas.microsoft.com/office/drawing/2014/main" id="{D67A0E41-FD5C-4EBB-B070-2C2A29CE3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06459" y="4799662"/>
            <a:ext cx="3305475" cy="501546"/>
          </a:xfrm>
        </p:spPr>
        <p:txBody>
          <a:bodyPr anchor="b"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21" name="Picture 7" descr="graf1">
            <a:extLst>
              <a:ext uri="{FF2B5EF4-FFF2-40B4-BE49-F238E27FC236}">
                <a16:creationId xmlns:a16="http://schemas.microsoft.com/office/drawing/2014/main" id="{780CBF3D-9573-4A86-936B-DF29ED4CAC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62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93D3E08A-A2E4-4549-84E5-0665B715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13D22E6-6457-4A1A-BD6B-B0F67DCF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58150C-F1EA-4FB7-8FF2-96C17449D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811CF1-F82C-4299-A705-2D923ECFAA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496" y="6042207"/>
            <a:ext cx="720080" cy="816807"/>
          </a:xfrm>
          <a:prstGeom prst="rect">
            <a:avLst/>
          </a:prstGeom>
        </p:spPr>
      </p:pic>
      <p:sp>
        <p:nvSpPr>
          <p:cNvPr id="8" name="3 Marcador de texto">
            <a:extLst>
              <a:ext uri="{FF2B5EF4-FFF2-40B4-BE49-F238E27FC236}">
                <a16:creationId xmlns:a16="http://schemas.microsoft.com/office/drawing/2014/main" id="{687D61DB-1CEE-4745-8FFC-65A22DE8BE4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8147248" cy="1489844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dirty="0"/>
              <a:t>Мета роботи</a:t>
            </a:r>
            <a:endParaRPr lang="ru-RU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CE1A05A6-9B91-40A9-BF27-E513C89E280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67544" y="3429000"/>
            <a:ext cx="8147248" cy="1561852"/>
          </a:xfrm>
        </p:spPr>
        <p:txBody>
          <a:bodyPr>
            <a:normAutofit/>
          </a:bodyPr>
          <a:lstStyle>
            <a:lvl1pPr marL="0" indent="0">
              <a:buNone/>
              <a:defRPr sz="2800" b="1" baseline="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dirty="0"/>
              <a:t>Об'єкт дослідження</a:t>
            </a:r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EED0D05-73BE-4EE8-A567-2B761F67ED5C}"/>
              </a:ext>
            </a:extLst>
          </p:cNvPr>
          <p:cNvCxnSpPr>
            <a:cxnSpLocks/>
          </p:cNvCxnSpPr>
          <p:nvPr userDrawn="1"/>
        </p:nvCxnSpPr>
        <p:spPr>
          <a:xfrm flipH="1">
            <a:off x="395536" y="1556791"/>
            <a:ext cx="8384" cy="1296145"/>
          </a:xfrm>
          <a:prstGeom prst="line">
            <a:avLst/>
          </a:prstGeom>
          <a:ln w="3492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E1719E0-18B3-4031-8A4D-A2638DE7404D}"/>
              </a:ext>
            </a:extLst>
          </p:cNvPr>
          <p:cNvCxnSpPr>
            <a:cxnSpLocks/>
          </p:cNvCxnSpPr>
          <p:nvPr userDrawn="1"/>
        </p:nvCxnSpPr>
        <p:spPr>
          <a:xfrm>
            <a:off x="395536" y="3501008"/>
            <a:ext cx="8384" cy="1273820"/>
          </a:xfrm>
          <a:prstGeom prst="line">
            <a:avLst/>
          </a:prstGeom>
          <a:ln w="3492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5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2740" y="1428736"/>
            <a:ext cx="8315498" cy="4789227"/>
          </a:xfrm>
        </p:spPr>
        <p:txBody>
          <a:bodyPr/>
          <a:lstStyle>
            <a:lvl1pPr algn="just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just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just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just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just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Picture 7" descr="graf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0" y="-85576"/>
            <a:ext cx="442739" cy="885508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4375D3-CF28-4A3E-BC35-474E20E536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587" y="5913893"/>
            <a:ext cx="832305" cy="944107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5ACA2E7A-9FDC-4ED1-9897-9EA7A5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200" b="1" baseline="0"/>
            </a:lvl1pPr>
          </a:lstStyle>
          <a:p>
            <a:r>
              <a:rPr lang="ru-RU" dirty="0" err="1"/>
              <a:t>Загальн</a:t>
            </a:r>
            <a:r>
              <a:rPr lang="uk-UA" dirty="0"/>
              <a:t>і висновки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9" name="Picture 7" descr="graf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A3851C-6F15-46CA-9BB7-32C8A8B6DD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CFBC95-DBFF-4DA9-AB5F-FE116BE695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C409DB9-E06D-42A1-BE25-C04507956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1" name="Picture 7" descr="graf1">
            <a:extLst>
              <a:ext uri="{FF2B5EF4-FFF2-40B4-BE49-F238E27FC236}">
                <a16:creationId xmlns:a16="http://schemas.microsoft.com/office/drawing/2014/main" id="{D11DFCD1-189B-4548-805C-2C0B3CBC40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0" y="6021288"/>
            <a:ext cx="2267744" cy="8367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5FC8E4-5970-46E5-9A83-F13EEE56D2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53" y="5913893"/>
            <a:ext cx="832305" cy="944107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49BFF5D9-B35A-430E-A48E-D8343068D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3" name="Picture 7" descr="graf1">
            <a:extLst>
              <a:ext uri="{FF2B5EF4-FFF2-40B4-BE49-F238E27FC236}">
                <a16:creationId xmlns:a16="http://schemas.microsoft.com/office/drawing/2014/main" id="{F56C92A2-06DE-44AE-BB49-70D351E31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012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1FE47-CFD6-4761-97A6-AAC117758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60" y="441871"/>
            <a:ext cx="8229600" cy="1143000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uk-UA" noProof="0" dirty="0"/>
              <a:t>Задачі дослідження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8B90E7-BAC1-4256-9419-447D6A1C0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35EEB3-0CF9-4A98-8DE8-D1B987AC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9FFDEA-F686-4C28-AC10-1488E5FD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A6F0B08-CBA3-4596-A3CD-4CE4A6E8A55C}"/>
              </a:ext>
            </a:extLst>
          </p:cNvPr>
          <p:cNvSpPr txBox="1">
            <a:spLocks/>
          </p:cNvSpPr>
          <p:nvPr userDrawn="1"/>
        </p:nvSpPr>
        <p:spPr>
          <a:xfrm>
            <a:off x="611560" y="1935435"/>
            <a:ext cx="8075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l">
              <a:buFont typeface="Arial" panose="020B0604020202020204" pitchFamily="34" charset="0"/>
              <a:buNone/>
            </a:pPr>
            <a:endParaRPr lang="ru-RU" sz="2800" dirty="0"/>
          </a:p>
        </p:txBody>
      </p:sp>
      <p:pic>
        <p:nvPicPr>
          <p:cNvPr id="7" name="Picture 7" descr="graf1">
            <a:extLst>
              <a:ext uri="{FF2B5EF4-FFF2-40B4-BE49-F238E27FC236}">
                <a16:creationId xmlns:a16="http://schemas.microsoft.com/office/drawing/2014/main" id="{4E4EF0DF-1086-4023-9981-B7C1CE09E0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72CCCFA-BB42-4BEB-9B41-B3A1EF64DF9F}"/>
              </a:ext>
            </a:extLst>
          </p:cNvPr>
          <p:cNvSpPr txBox="1">
            <a:spLocks/>
          </p:cNvSpPr>
          <p:nvPr userDrawn="1"/>
        </p:nvSpPr>
        <p:spPr>
          <a:xfrm>
            <a:off x="611560" y="1584871"/>
            <a:ext cx="83736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3D61A856-2A80-4B4B-9BBE-5BB2D777D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1560" y="1584871"/>
            <a:ext cx="8229600" cy="45412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6380B0-3E22-4D3A-AF58-0E9137BBDB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7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F323A3-0E14-45CA-BB1A-2903C61A0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B42AC9D-69EB-45DB-A7A6-8BE0C733C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Picture 7" descr="graf1">
            <a:extLst>
              <a:ext uri="{FF2B5EF4-FFF2-40B4-BE49-F238E27FC236}">
                <a16:creationId xmlns:a16="http://schemas.microsoft.com/office/drawing/2014/main" id="{CA5CD384-D3C5-4FF0-9640-6EDC6B5331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E98D83-01FD-42B3-9F3E-820C4248EC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D386CE1-3BA2-461A-B5F8-D615948E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BF55D8-A07D-492A-96EC-19A6B37DF4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" y="5895292"/>
            <a:ext cx="832305" cy="944107"/>
          </a:xfrm>
          <a:prstGeom prst="rect">
            <a:avLst/>
          </a:prstGeom>
        </p:spPr>
      </p:pic>
      <p:pic>
        <p:nvPicPr>
          <p:cNvPr id="9" name="Picture 7" descr="graf1">
            <a:extLst>
              <a:ext uri="{FF2B5EF4-FFF2-40B4-BE49-F238E27FC236}">
                <a16:creationId xmlns:a16="http://schemas.microsoft.com/office/drawing/2014/main" id="{93AD3158-3F37-449A-A4E1-4088575B41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1" baseline="0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6EFFED-DA79-45E1-92CF-27A8A3A30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84944"/>
            <a:ext cx="832305" cy="944107"/>
          </a:xfrm>
          <a:prstGeom prst="rect">
            <a:avLst/>
          </a:prstGeom>
        </p:spPr>
      </p:pic>
      <p:pic>
        <p:nvPicPr>
          <p:cNvPr id="9" name="Picture 7" descr="graf1">
            <a:extLst>
              <a:ext uri="{FF2B5EF4-FFF2-40B4-BE49-F238E27FC236}">
                <a16:creationId xmlns:a16="http://schemas.microsoft.com/office/drawing/2014/main" id="{D1C50C83-DDB0-4263-BA5F-9D2AE47E52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BC3F03-66F7-4C6B-B3A1-3D2CB8FB43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271" y="5884296"/>
            <a:ext cx="832305" cy="94410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0072636-1F29-46ED-8EE8-F561940F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7" descr="graf1">
            <a:extLst>
              <a:ext uri="{FF2B5EF4-FFF2-40B4-BE49-F238E27FC236}">
                <a16:creationId xmlns:a16="http://schemas.microsoft.com/office/drawing/2014/main" id="{33A4955F-841B-40F7-AC99-A10ABC0313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08AA9D-A1AD-4405-9AF3-648CF18DE1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9279"/>
            <a:ext cx="832305" cy="944107"/>
          </a:xfrm>
          <a:prstGeom prst="rect">
            <a:avLst/>
          </a:prstGeom>
        </p:spPr>
      </p:pic>
      <p:pic>
        <p:nvPicPr>
          <p:cNvPr id="8" name="Picture 7" descr="graf1">
            <a:extLst>
              <a:ext uri="{FF2B5EF4-FFF2-40B4-BE49-F238E27FC236}">
                <a16:creationId xmlns:a16="http://schemas.microsoft.com/office/drawing/2014/main" id="{ADF419BC-592A-49ED-AF90-93C3F74356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30188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50" r:id="rId3"/>
    <p:sldLayoutId id="2147483651" r:id="rId4"/>
    <p:sldLayoutId id="2147483652" r:id="rId5"/>
    <p:sldLayoutId id="2147483660" r:id="rId6"/>
    <p:sldLayoutId id="2147483664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2B200-8A7D-4A72-A430-988E67B26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2376264"/>
          </a:xfrm>
        </p:spPr>
        <p:txBody>
          <a:bodyPr>
            <a:normAutofit/>
          </a:bodyPr>
          <a:lstStyle/>
          <a:p>
            <a:r>
              <a:rPr lang="uk-UA" dirty="0"/>
              <a:t>Сертифікація та забезпечення якості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EEEB76-A24D-45E0-A45B-788AACDCD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9752" y="4799662"/>
            <a:ext cx="6572183" cy="501546"/>
          </a:xfrm>
        </p:spPr>
        <p:txBody>
          <a:bodyPr>
            <a:noAutofit/>
          </a:bodyPr>
          <a:lstStyle/>
          <a:p>
            <a:r>
              <a:rPr lang="uk-UA" dirty="0"/>
              <a:t>Переверзєв Є.</a:t>
            </a:r>
            <a:endParaRPr lang="ru-RU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1FC2FD1B-19D8-4288-ACED-745AA01933A8}"/>
              </a:ext>
            </a:extLst>
          </p:cNvPr>
          <p:cNvSpPr txBox="1">
            <a:spLocks/>
          </p:cNvSpPr>
          <p:nvPr/>
        </p:nvSpPr>
        <p:spPr>
          <a:xfrm>
            <a:off x="4427983" y="4365104"/>
            <a:ext cx="4392489" cy="501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dirty="0"/>
              <a:t>студент групи АТм-25-1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DEFD69-A35E-9A9B-EC9C-8B047B0E74CB}"/>
              </a:ext>
            </a:extLst>
          </p:cNvPr>
          <p:cNvSpPr txBox="1"/>
          <p:nvPr/>
        </p:nvSpPr>
        <p:spPr>
          <a:xfrm>
            <a:off x="2459848" y="1268760"/>
            <a:ext cx="657218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uk-UA" sz="2400" dirty="0"/>
              <a:t>Кафедра автомобільного транспорту</a:t>
            </a: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0E64B4-F278-5F58-05F9-6D62FB0D1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1228878"/>
            <a:ext cx="1475656" cy="5354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1931C8-4F2A-0583-5B78-DDD6ED22CFE2}"/>
              </a:ext>
            </a:extLst>
          </p:cNvPr>
          <p:cNvSpPr txBox="1"/>
          <p:nvPr/>
        </p:nvSpPr>
        <p:spPr>
          <a:xfrm>
            <a:off x="0" y="6208625"/>
            <a:ext cx="730830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uk-UA" dirty="0"/>
              <a:t>ОПП «Інжиніринг автомобільного транспорту»</a:t>
            </a:r>
          </a:p>
          <a:p>
            <a:r>
              <a:rPr lang="uk-UA" dirty="0"/>
              <a:t>Спеціальність </a:t>
            </a:r>
            <a:r>
              <a:rPr lang="en-US" dirty="0"/>
              <a:t>J8</a:t>
            </a:r>
            <a:r>
              <a:rPr lang="uk-UA" dirty="0"/>
              <a:t> Автомобільний транспорт</a:t>
            </a:r>
            <a:endParaRPr lang="en-US" dirty="0"/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ADFE4A17-B21F-3E68-067E-9DB5647311A7}"/>
              </a:ext>
            </a:extLst>
          </p:cNvPr>
          <p:cNvSpPr txBox="1">
            <a:spLocks/>
          </p:cNvSpPr>
          <p:nvPr/>
        </p:nvSpPr>
        <p:spPr>
          <a:xfrm>
            <a:off x="2248289" y="5523294"/>
            <a:ext cx="6572183" cy="501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доцент, </a:t>
            </a:r>
            <a:r>
              <a:rPr lang="uk-UA" dirty="0" err="1"/>
              <a:t>к.т.н</a:t>
            </a:r>
            <a:r>
              <a:rPr lang="uk-UA" dirty="0"/>
              <a:t>. </a:t>
            </a:r>
            <a:r>
              <a:rPr lang="uk-UA" dirty="0" err="1"/>
              <a:t>Зіборов</a:t>
            </a:r>
            <a:r>
              <a:rPr lang="uk-UA" dirty="0"/>
              <a:t> К.А.</a:t>
            </a:r>
            <a:endParaRPr lang="ru-RU" dirty="0"/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080BA3E6-CB7E-AE5A-90E4-3EDC31A83C04}"/>
              </a:ext>
            </a:extLst>
          </p:cNvPr>
          <p:cNvSpPr txBox="1">
            <a:spLocks/>
          </p:cNvSpPr>
          <p:nvPr/>
        </p:nvSpPr>
        <p:spPr>
          <a:xfrm>
            <a:off x="4336520" y="5088736"/>
            <a:ext cx="4392489" cy="501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dirty="0"/>
              <a:t>Керівник: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2079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513C8-1F4E-02EF-35B3-41FE0874B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B877AF1-69C0-AA88-938D-FCD8611E5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5EDCD8AB-4F91-CD31-997B-5931B0D6B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6510"/>
            <a:ext cx="8229600" cy="584178"/>
          </a:xfrm>
        </p:spPr>
        <p:txBody>
          <a:bodyPr>
            <a:normAutofit/>
          </a:bodyPr>
          <a:lstStyle/>
          <a:p>
            <a:r>
              <a:rPr lang="uk-UA" sz="3200" dirty="0"/>
              <a:t>Якість в автосервісі</a:t>
            </a:r>
            <a:endParaRPr lang="ru-RU" sz="3200" dirty="0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108E53D-0A44-26A6-A2B3-F430F0E69704}"/>
              </a:ext>
            </a:extLst>
          </p:cNvPr>
          <p:cNvSpPr/>
          <p:nvPr/>
        </p:nvSpPr>
        <p:spPr>
          <a:xfrm>
            <a:off x="98089" y="555354"/>
            <a:ext cx="904591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uk-UA" sz="2000" b="1" noProof="0" dirty="0"/>
              <a:t>Сертифікація продукції</a:t>
            </a:r>
            <a:r>
              <a:rPr lang="uk-UA" sz="2000" noProof="0" dirty="0"/>
              <a:t> — процедура документального засвідчення уповноваженим органом того, що товар або послуга відповідає встановленим технічним регламентам чи стандартам.</a:t>
            </a:r>
          </a:p>
          <a:p>
            <a:pPr lvl="0"/>
            <a:r>
              <a:rPr lang="uk-UA" sz="2000" noProof="0" dirty="0"/>
              <a:t>Якість на СТО — це не просто відсутність скарг. Це система, яка працює без збоїв.</a:t>
            </a:r>
          </a:p>
          <a:p>
            <a:pPr lvl="0"/>
            <a:r>
              <a:rPr lang="uk-UA" sz="2000" b="1" noProof="0" dirty="0"/>
              <a:t>Складові забезпечення якості:</a:t>
            </a:r>
            <a:endParaRPr lang="uk-UA" sz="2000" noProof="0" dirty="0"/>
          </a:p>
          <a:p>
            <a:pPr lvl="1"/>
            <a:r>
              <a:rPr lang="uk-UA" sz="2000" b="1" noProof="0" dirty="0"/>
              <a:t>Технічна якість:</a:t>
            </a:r>
            <a:r>
              <a:rPr lang="uk-UA" sz="2000" noProof="0" dirty="0"/>
              <a:t> Точність діагностики, дотримання технологічних карт ремонту, використання сертифікованих запчастин.</a:t>
            </a:r>
          </a:p>
          <a:p>
            <a:pPr lvl="1"/>
            <a:r>
              <a:rPr lang="uk-UA" sz="2000" b="1" noProof="0" dirty="0"/>
              <a:t>Функціональна якість:</a:t>
            </a:r>
            <a:r>
              <a:rPr lang="uk-UA" sz="2000" noProof="0" dirty="0"/>
              <a:t> Рівень сервісу, швидкість приймання авто, ввічливість майстра-приймальника, комфортна зона очікування.</a:t>
            </a:r>
          </a:p>
          <a:p>
            <a:pPr lvl="1"/>
            <a:r>
              <a:rPr lang="uk-UA" sz="2000" b="1" noProof="0" dirty="0"/>
              <a:t>Стабільність процесу:</a:t>
            </a:r>
            <a:r>
              <a:rPr lang="uk-UA" sz="2000" noProof="0" dirty="0"/>
              <a:t> Клієнт має отримувати однаково високий результат незалежно від зміни, яка його обслуговує</a:t>
            </a:r>
          </a:p>
          <a:p>
            <a:pPr>
              <a:lnSpc>
                <a:spcPct val="100000"/>
              </a:lnSpc>
            </a:pPr>
            <a:endParaRPr lang="ru-RU" dirty="0">
              <a:ln w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A97499-AB31-ADF3-F6A1-7875C1AA9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834" y="4017554"/>
            <a:ext cx="4064332" cy="274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56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F4C8F-8C88-8415-407D-B9F66B81B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1F2B3C0-8D3E-9B37-5FAD-5E9CC1685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2C42BD1A-2853-D205-769C-ED2FA15D2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6510"/>
            <a:ext cx="8229600" cy="584178"/>
          </a:xfrm>
        </p:spPr>
        <p:txBody>
          <a:bodyPr>
            <a:normAutofit fontScale="90000"/>
          </a:bodyPr>
          <a:lstStyle/>
          <a:p>
            <a:r>
              <a:rPr lang="ru-RU" sz="3200" dirty="0" err="1"/>
              <a:t>Матриця</a:t>
            </a:r>
            <a:r>
              <a:rPr lang="ru-RU" sz="3200" dirty="0"/>
              <a:t> та </a:t>
            </a:r>
            <a:r>
              <a:rPr lang="ru-RU" sz="3200" dirty="0" err="1"/>
              <a:t>плани</a:t>
            </a:r>
            <a:r>
              <a:rPr lang="ru-RU" sz="3200" dirty="0"/>
              <a:t> </a:t>
            </a:r>
            <a:r>
              <a:rPr lang="ru-RU" sz="3200" dirty="0" err="1"/>
              <a:t>забезпечення</a:t>
            </a:r>
            <a:r>
              <a:rPr lang="ru-RU" sz="3200" dirty="0"/>
              <a:t> </a:t>
            </a:r>
            <a:r>
              <a:rPr lang="ru-RU" sz="3200" dirty="0" err="1"/>
              <a:t>якості</a:t>
            </a:r>
            <a:r>
              <a:rPr lang="ru-RU" sz="3200" dirty="0"/>
              <a:t> (QA Matrix)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39C245C-7C78-E594-C242-B7DB6F8761BD}"/>
              </a:ext>
            </a:extLst>
          </p:cNvPr>
          <p:cNvSpPr/>
          <p:nvPr/>
        </p:nvSpPr>
        <p:spPr>
          <a:xfrm>
            <a:off x="98089" y="863047"/>
            <a:ext cx="90459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uk-UA" sz="2000" noProof="0" dirty="0"/>
              <a:t>Для контролю кожного етапу ремонту (від діагностики двигуна до перевірки ходової) на сертифікованому автосервісі впроваджується карта контролю (</a:t>
            </a:r>
            <a:r>
              <a:rPr lang="uk-UA" sz="2000" noProof="0" dirty="0" err="1"/>
              <a:t>Control</a:t>
            </a:r>
            <a:r>
              <a:rPr lang="uk-UA" sz="2000" noProof="0" dirty="0"/>
              <a:t> </a:t>
            </a:r>
            <a:r>
              <a:rPr lang="uk-UA" sz="2000" noProof="0" dirty="0" err="1"/>
              <a:t>Plan</a:t>
            </a:r>
            <a:r>
              <a:rPr lang="uk-UA" sz="2000" noProof="0" dirty="0"/>
              <a:t>) та матриця процесів. Це дозволяє усунути помилки ще до того, як автомобіль повернеться до власника.</a:t>
            </a:r>
            <a:endParaRPr lang="ru-RU" dirty="0">
              <a:ln w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09AF9-C541-9176-11E0-9FD4F3A64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2291728"/>
            <a:ext cx="6077117" cy="452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53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24B1B-057C-E6B0-58BF-B69338F68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3F7989-4488-849A-1446-BFA610AE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74B99B7F-A658-5E3C-21C6-3E0F84944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6510"/>
            <a:ext cx="8229600" cy="584178"/>
          </a:xfrm>
        </p:spPr>
        <p:txBody>
          <a:bodyPr>
            <a:normAutofit fontScale="90000"/>
          </a:bodyPr>
          <a:lstStyle/>
          <a:p>
            <a:r>
              <a:rPr lang="uk-UA" sz="3200" noProof="0" dirty="0"/>
              <a:t>Матриця та плани забезпечення якості (QA </a:t>
            </a:r>
            <a:r>
              <a:rPr lang="uk-UA" sz="3200" noProof="0" dirty="0" err="1"/>
              <a:t>Matrix</a:t>
            </a:r>
            <a:r>
              <a:rPr lang="uk-UA" sz="3200" noProof="0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1D7EB6-C6B4-0B49-5500-B44362D29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744294" y="-927053"/>
            <a:ext cx="5312413" cy="811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86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FC76-094A-AF76-19EA-E25C3A736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5575645-D339-E587-2764-F8BE15D2D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17BBCEC6-467B-0BD4-37D6-43A285B4E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" y="332656"/>
            <a:ext cx="8661648" cy="584178"/>
          </a:xfrm>
        </p:spPr>
        <p:txBody>
          <a:bodyPr>
            <a:normAutofit/>
          </a:bodyPr>
          <a:lstStyle/>
          <a:p>
            <a:r>
              <a:rPr lang="uk-UA" sz="3200" noProof="0" dirty="0"/>
              <a:t>Електронний чек-лист у </a:t>
            </a:r>
            <a:r>
              <a:rPr lang="en-US" sz="3200" noProof="0" dirty="0"/>
              <a:t>CRM</a:t>
            </a:r>
            <a:endParaRPr lang="uk-UA" sz="3200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54E30C-74C5-BC30-9B87-88F8CA176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80728"/>
            <a:ext cx="5331580" cy="50131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2C3C2DE-227D-D3BF-39F1-B9814B1949E9}"/>
              </a:ext>
            </a:extLst>
          </p:cNvPr>
          <p:cNvSpPr txBox="1"/>
          <p:nvPr/>
        </p:nvSpPr>
        <p:spPr>
          <a:xfrm>
            <a:off x="5439084" y="1120676"/>
            <a:ext cx="373927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000" noProof="0" dirty="0"/>
              <a:t>[ ] Вхідний контроль (Майстер-приймальник): </a:t>
            </a:r>
          </a:p>
          <a:p>
            <a:r>
              <a:rPr lang="uk-UA" sz="1000" noProof="0" dirty="0"/>
              <a:t>├── Фіксація поточних пошкоджень кузова (фото/відео)</a:t>
            </a:r>
          </a:p>
          <a:p>
            <a:r>
              <a:rPr lang="uk-UA" sz="1000" noProof="0" dirty="0"/>
              <a:t>├── Перевірка рівня технічних рідин та стану АКБ</a:t>
            </a:r>
          </a:p>
          <a:p>
            <a:r>
              <a:rPr lang="uk-UA" sz="1000" noProof="0" dirty="0"/>
              <a:t> └── Зчитування кодів помилок сканером (до початку робіт) </a:t>
            </a:r>
          </a:p>
          <a:p>
            <a:r>
              <a:rPr lang="uk-UA" sz="1000" noProof="0" dirty="0"/>
              <a:t>[ ] Операційний контроль (Автомеханік): </a:t>
            </a:r>
          </a:p>
          <a:p>
            <a:r>
              <a:rPr lang="uk-UA" sz="1000" noProof="0" dirty="0"/>
              <a:t>├── Дотримання моментів затяжки колісних болтів/ГБЦ (динамометричний ключ)</a:t>
            </a:r>
          </a:p>
          <a:p>
            <a:r>
              <a:rPr lang="uk-UA" sz="1000" noProof="0" dirty="0"/>
              <a:t> └── Використання захисних чохлів на кермо, сидіння та крила авто </a:t>
            </a:r>
          </a:p>
          <a:p>
            <a:r>
              <a:rPr lang="uk-UA" sz="1000" noProof="0" dirty="0"/>
              <a:t>[ ] Вихідний контроль ВТК (Майстер цеху):</a:t>
            </a:r>
          </a:p>
          <a:p>
            <a:r>
              <a:rPr lang="uk-UA" sz="1000" dirty="0"/>
              <a:t>├── Комп'ютерна діагностика: відсутність нових помилок </a:t>
            </a:r>
          </a:p>
          <a:p>
            <a:r>
              <a:rPr lang="uk-UA" sz="1000" dirty="0"/>
              <a:t>├── Тест-драйв на закритому майданчику (гальма, сторонні шуми) </a:t>
            </a:r>
          </a:p>
          <a:p>
            <a:r>
              <a:rPr lang="uk-UA" sz="1000" dirty="0"/>
              <a:t>└── Перевірка чистоти автомобіля у зоні видачі</a:t>
            </a:r>
            <a:endParaRPr lang="uk-UA" sz="1000" noProof="0" dirty="0"/>
          </a:p>
        </p:txBody>
      </p:sp>
    </p:spTree>
    <p:extLst>
      <p:ext uri="{BB962C8B-B14F-4D97-AF65-F5344CB8AC3E}">
        <p14:creationId xmlns:p14="http://schemas.microsoft.com/office/powerpoint/2010/main" val="27017506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Другая 1">
      <a:dk1>
        <a:srgbClr val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FF195F0-4221-4767-8D2D-483D8926A0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6908</TotalTime>
  <Words>376</Words>
  <Application>Microsoft Office PowerPoint</Application>
  <PresentationFormat>On-screen Show (4:3)</PresentationFormat>
  <Paragraphs>54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Tema de Office</vt:lpstr>
      <vt:lpstr>Сертифікація та забезпечення якості</vt:lpstr>
      <vt:lpstr>Якість в автосервісі</vt:lpstr>
      <vt:lpstr>Матриця та плани забезпечення якості (QA Matrix)</vt:lpstr>
      <vt:lpstr>Матриця та плани забезпечення якості (QA Matrix)</vt:lpstr>
      <vt:lpstr>Електронний чек-лист у CRM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Globalidad</dc:title>
  <dc:creator>TNK</dc:creator>
  <cp:keywords/>
  <cp:lastModifiedBy>Сакно Ольга Петрівна</cp:lastModifiedBy>
  <cp:revision>482</cp:revision>
  <cp:lastPrinted>2024-12-23T06:43:23Z</cp:lastPrinted>
  <dcterms:created xsi:type="dcterms:W3CDTF">2018-04-08T13:59:26Z</dcterms:created>
  <dcterms:modified xsi:type="dcterms:W3CDTF">2026-09-05T18:54:17Z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TC023897359991</vt:lpwstr>
  </property>
</Properties>
</file>